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57" r:id="rId3"/>
    <p:sldId id="258" r:id="rId4"/>
    <p:sldId id="259" r:id="rId5"/>
    <p:sldId id="260" r:id="rId6"/>
    <p:sldId id="261" r:id="rId7"/>
    <p:sldId id="262" r:id="rId8"/>
    <p:sldId id="268" r:id="rId9"/>
    <p:sldId id="263" r:id="rId10"/>
    <p:sldId id="264" r:id="rId11"/>
    <p:sldId id="265" r:id="rId12"/>
    <p:sldId id="267" r:id="rId13"/>
    <p:sldId id="269" r:id="rId14"/>
    <p:sldId id="266" r:id="rId15"/>
    <p:sldId id="276" r:id="rId16"/>
    <p:sldId id="270" r:id="rId17"/>
    <p:sldId id="271" r:id="rId18"/>
    <p:sldId id="272" r:id="rId19"/>
    <p:sldId id="273" r:id="rId20"/>
    <p:sldId id="274" r:id="rId21"/>
    <p:sldId id="275" r:id="rId22"/>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orsten Wolters" initials="TW" lastIdx="2" clrIdx="0">
    <p:extLst>
      <p:ext uri="{19B8F6BF-5375-455C-9EA6-DF929625EA0E}">
        <p15:presenceInfo xmlns:p15="http://schemas.microsoft.com/office/powerpoint/2012/main" userId="2515bff128e4c21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0913" autoAdjust="0"/>
  </p:normalViewPr>
  <p:slideViewPr>
    <p:cSldViewPr snapToGrid="0">
      <p:cViewPr varScale="1">
        <p:scale>
          <a:sx n="92" d="100"/>
          <a:sy n="92" d="100"/>
        </p:scale>
        <p:origin x="1254" y="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589DEF-B751-4F36-BCDC-FB3EEA822874}" type="datetimeFigureOut">
              <a:rPr lang="de-DE" smtClean="0"/>
              <a:t>19.02.2017</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CBE96A-0E73-4EB7-B75B-7D0DF0BC1EA0}" type="slidenum">
              <a:rPr lang="de-DE" smtClean="0"/>
              <a:t>‹Nr.›</a:t>
            </a:fld>
            <a:endParaRPr lang="de-DE"/>
          </a:p>
        </p:txBody>
      </p:sp>
    </p:spTree>
    <p:extLst>
      <p:ext uri="{BB962C8B-B14F-4D97-AF65-F5344CB8AC3E}">
        <p14:creationId xmlns:p14="http://schemas.microsoft.com/office/powerpoint/2010/main" val="1997145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fumbbl.com/~H-Hund"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fumbbl.com/~Colin"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fumbbl.com/~tautology" TargetMode="External"/><Relationship Id="rId2" Type="http://schemas.openxmlformats.org/officeDocument/2006/relationships/slide" Target="../slides/slide11.xml"/><Relationship Id="rId1" Type="http://schemas.openxmlformats.org/officeDocument/2006/relationships/notesMaster" Target="../notesMasters/notesMaster1.xml"/><Relationship Id="rId5" Type="http://schemas.openxmlformats.org/officeDocument/2006/relationships/hyperlink" Target="http://fumbbl.com/~uber" TargetMode="External"/><Relationship Id="rId4" Type="http://schemas.openxmlformats.org/officeDocument/2006/relationships/hyperlink" Target="http://fumbbl.com/FUMBBL.php?page=team&amp;op=view&amp;team_id=114875"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fumbbl.com/~Overhamsteren"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fumbbl.com/~Colin"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Vorweg:</a:t>
            </a:r>
            <a:br>
              <a:rPr lang="de-DE" dirty="0"/>
            </a:br>
            <a:r>
              <a:rPr lang="de-DE" dirty="0"/>
              <a:t>Wenn man das Video schaut, sollten die Grundlagen des Spiels bereits verstanden sein. Grundlegende Regeln und Skills werden nicht erklärt.</a:t>
            </a:r>
          </a:p>
          <a:p>
            <a:r>
              <a:rPr lang="de-DE" dirty="0"/>
              <a:t>Die Aufstellungen und vor allem die Basis ist immer veränderbar, wenn die notwendig erscheint und nicht in Stein gemeißelt. Dennoch sind sie auf die meisten Spielsituationen anwendbar und sollten im Hinterkopf behalten werden. Abweichungen davon sollten dann immer bewusst geschehen.</a:t>
            </a:r>
          </a:p>
          <a:p>
            <a:endParaRPr lang="de-DE" dirty="0"/>
          </a:p>
          <a:p>
            <a:r>
              <a:rPr lang="de-DE" dirty="0"/>
              <a:t>Das Video ist zwar auf deutsch, ich werde aber einige Englische Begriffe verwenden, vor allem die Skills. Das liegt daran, dass ich auf Englisch Spiele und auch die meiste Kommunikation über Blood Bowl auf Englisch abläuft.</a:t>
            </a:r>
          </a:p>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a:t>
            </a:fld>
            <a:endParaRPr lang="de-DE"/>
          </a:p>
        </p:txBody>
      </p:sp>
    </p:spTree>
    <p:extLst>
      <p:ext uri="{BB962C8B-B14F-4D97-AF65-F5344CB8AC3E}">
        <p14:creationId xmlns:p14="http://schemas.microsoft.com/office/powerpoint/2010/main" val="4040571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An der Line </a:t>
            </a:r>
            <a:r>
              <a:rPr lang="de-DE" dirty="0" err="1"/>
              <a:t>of</a:t>
            </a:r>
            <a:r>
              <a:rPr lang="de-DE" dirty="0"/>
              <a:t> </a:t>
            </a:r>
            <a:r>
              <a:rPr lang="de-DE" dirty="0" err="1"/>
              <a:t>Srimmage</a:t>
            </a:r>
            <a:r>
              <a:rPr lang="de-DE" dirty="0"/>
              <a:t> stellen sich entweder starke Spieler auf oder diejenigen, die leicht ersetzt werden können bzw. </a:t>
            </a:r>
            <a:r>
              <a:rPr lang="de-DE" dirty="0" err="1"/>
              <a:t>Journeymen</a:t>
            </a:r>
            <a:r>
              <a:rPr lang="de-DE" dirty="0"/>
              <a:t>, da hier durch den Gegner immer geblockt werden wird</a:t>
            </a:r>
          </a:p>
          <a:p>
            <a:endParaRPr lang="de-DE" dirty="0"/>
          </a:p>
          <a:p>
            <a:r>
              <a:rPr lang="de-DE" dirty="0"/>
              <a:t>An der Line </a:t>
            </a:r>
            <a:r>
              <a:rPr lang="de-DE" dirty="0" err="1"/>
              <a:t>of</a:t>
            </a:r>
            <a:r>
              <a:rPr lang="de-DE" dirty="0"/>
              <a:t> </a:t>
            </a:r>
            <a:r>
              <a:rPr lang="de-DE" dirty="0" err="1"/>
              <a:t>Scrimmage</a:t>
            </a:r>
            <a:r>
              <a:rPr lang="de-DE" dirty="0"/>
              <a:t> kann man die drei Spieler dicht beieinander aufstellen. Das limitiert grundsätzlich die Anzahl der Spieler, die blocken können. Ein lose Formation mit 2 oder 3 Feldern zwischen den Spieler hingegen erlaubt mehr Blocks auf diese Spieler. Allerdings bietet dies den Vorteil, dass schon durch die Line mehr Felder abgedeckt werden. Außerdem wird durch eine lose Line ein </a:t>
            </a:r>
            <a:r>
              <a:rPr lang="de-DE" dirty="0" err="1"/>
              <a:t>One</a:t>
            </a:r>
            <a:r>
              <a:rPr lang="de-DE" dirty="0"/>
              <a:t>-Turn </a:t>
            </a:r>
            <a:r>
              <a:rPr lang="de-DE" dirty="0" err="1"/>
              <a:t>Touchdown</a:t>
            </a:r>
            <a:r>
              <a:rPr lang="de-DE" dirty="0"/>
              <a:t> erschwert. Alle folgenden Formationen bieten die </a:t>
            </a:r>
            <a:r>
              <a:rPr lang="de-DE" dirty="0" err="1"/>
              <a:t>Möglchkeit</a:t>
            </a:r>
            <a:r>
              <a:rPr lang="de-DE" dirty="0"/>
              <a:t> die Line an die Situation anzupassen.</a:t>
            </a:r>
          </a:p>
          <a:p>
            <a:endParaRPr lang="de-DE" dirty="0"/>
          </a:p>
          <a:p>
            <a:r>
              <a:rPr lang="de-DE" dirty="0"/>
              <a:t>Grundsätzlich sollte man mit allen Spieler, die nicht in der Line stehen 2 Felder Abstand zur Mittellinie halten, damit diese beim Kickoff Event „Quick Snap“ nicht in </a:t>
            </a:r>
            <a:r>
              <a:rPr lang="de-DE" dirty="0" err="1"/>
              <a:t>Tacklezonen</a:t>
            </a:r>
            <a:r>
              <a:rPr lang="de-DE" dirty="0"/>
              <a:t> geraten können.</a:t>
            </a:r>
          </a:p>
          <a:p>
            <a:endParaRPr lang="de-DE" dirty="0"/>
          </a:p>
          <a:p>
            <a:r>
              <a:rPr lang="de-DE" dirty="0"/>
              <a:t>Wenn die Möglichkeit besteht sollte eine guter Blocker (Stark oder Block) aus der Line herausgehalten werden, um im eigenen ersten Zug schnell einen Schwerpunkt setzen zu können.</a:t>
            </a:r>
          </a:p>
          <a:p>
            <a:endParaRPr lang="de-DE" dirty="0"/>
          </a:p>
          <a:p>
            <a:r>
              <a:rPr lang="de-DE" dirty="0"/>
              <a:t>Am besten sollten die Spieler in den Seitenzonen 2 Felder Abstand von dieser haben. Insbesondere gegen Teams mit viel </a:t>
            </a:r>
            <a:r>
              <a:rPr lang="de-DE" dirty="0" err="1"/>
              <a:t>Frenzy</a:t>
            </a:r>
            <a:r>
              <a:rPr lang="de-DE" dirty="0"/>
              <a:t> wie </a:t>
            </a:r>
            <a:r>
              <a:rPr lang="de-DE" dirty="0" err="1"/>
              <a:t>Norse</a:t>
            </a:r>
            <a:r>
              <a:rPr lang="de-DE" dirty="0"/>
              <a:t> oder Zwerge, um ein frühes Surfen zu verhindern. Spieler mit </a:t>
            </a:r>
            <a:r>
              <a:rPr lang="de-DE" dirty="0" err="1"/>
              <a:t>Sidestep</a:t>
            </a:r>
            <a:r>
              <a:rPr lang="de-DE" dirty="0"/>
              <a:t> sind hier gut einzusetzen.</a:t>
            </a:r>
          </a:p>
          <a:p>
            <a:endParaRPr lang="de-DE" dirty="0"/>
          </a:p>
          <a:p>
            <a:r>
              <a:rPr lang="de-DE" dirty="0"/>
              <a:t>Die meisten Aufstellungen hier sind für 11 Spieler. Sollte man Spieler verloren haben, und nicht mehr auf der ganzen Breite verteidigen können, lieber </a:t>
            </a:r>
            <a:r>
              <a:rPr lang="de-DE" dirty="0" err="1"/>
              <a:t>asymetrisch</a:t>
            </a:r>
            <a:r>
              <a:rPr lang="de-DE" dirty="0"/>
              <a:t> aufstellen und dem Gegner eine Lücke bieten, die man aber schnell schließen kann und den Gegner dort festsetzt. Denn nichts ist schlimmer als in Unterzahl auch noch verteilt auf dem Feld zu stehen. Einen Spieler mit Kick im Team zu haben hilft natürlich bei </a:t>
            </a:r>
            <a:r>
              <a:rPr lang="de-DE" dirty="0" err="1"/>
              <a:t>asymetrischen</a:t>
            </a:r>
            <a:r>
              <a:rPr lang="de-DE" dirty="0"/>
              <a:t> Aufstellungen.</a:t>
            </a:r>
          </a:p>
          <a:p>
            <a:endParaRPr lang="de-DE" dirty="0"/>
          </a:p>
          <a:p>
            <a:endParaRPr lang="de-DE" dirty="0"/>
          </a:p>
          <a:p>
            <a:endParaRPr lang="de-DE" dirty="0"/>
          </a:p>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2</a:t>
            </a:fld>
            <a:endParaRPr lang="de-DE"/>
          </a:p>
        </p:txBody>
      </p:sp>
    </p:spTree>
    <p:extLst>
      <p:ext uri="{BB962C8B-B14F-4D97-AF65-F5344CB8AC3E}">
        <p14:creationId xmlns:p14="http://schemas.microsoft.com/office/powerpoint/2010/main" val="802390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3</a:t>
            </a:fld>
            <a:endParaRPr lang="de-DE"/>
          </a:p>
        </p:txBody>
      </p:sp>
    </p:spTree>
    <p:extLst>
      <p:ext uri="{BB962C8B-B14F-4D97-AF65-F5344CB8AC3E}">
        <p14:creationId xmlns:p14="http://schemas.microsoft.com/office/powerpoint/2010/main" val="16706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4</a:t>
            </a:fld>
            <a:endParaRPr lang="de-DE"/>
          </a:p>
        </p:txBody>
      </p:sp>
    </p:spTree>
    <p:extLst>
      <p:ext uri="{BB962C8B-B14F-4D97-AF65-F5344CB8AC3E}">
        <p14:creationId xmlns:p14="http://schemas.microsoft.com/office/powerpoint/2010/main" val="900346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So-called "spread" defenses rely on one player to hold a key gap with no backup, spreading available players out to hold the entire width of the field. Without high-Strength players, these set-ups can be vulnerable to those lone players being blitzed and opening a hole, and very few (if any) defenders are safe from an opening Blitz.</a:t>
            </a:r>
          </a:p>
          <a:p>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above is a good setup for starter teams (TR 100). The players in the </a:t>
            </a:r>
            <a:r>
              <a:rPr lang="en-US" sz="1200" b="0" i="0" kern="1200" dirty="0" err="1">
                <a:solidFill>
                  <a:schemeClr val="tx1"/>
                </a:solidFill>
                <a:effectLst/>
                <a:latin typeface="+mn-lt"/>
                <a:ea typeface="+mn-ea"/>
                <a:cs typeface="+mn-cs"/>
              </a:rPr>
              <a:t>widezone</a:t>
            </a:r>
            <a:r>
              <a:rPr lang="en-US" sz="1200" b="0" i="0" kern="1200" dirty="0">
                <a:solidFill>
                  <a:schemeClr val="tx1"/>
                </a:solidFill>
                <a:effectLst/>
                <a:latin typeface="+mn-lt"/>
                <a:ea typeface="+mn-ea"/>
                <a:cs typeface="+mn-cs"/>
              </a:rPr>
              <a:t> should be players with Block (and/or better: Side Step).</a:t>
            </a:r>
          </a:p>
          <a:p>
            <a:pPr fontAlgn="t"/>
            <a:r>
              <a:rPr lang="en-US" sz="1200" b="0" i="1" kern="1200" dirty="0">
                <a:solidFill>
                  <a:schemeClr val="tx1"/>
                </a:solidFill>
                <a:effectLst/>
                <a:latin typeface="+mn-lt"/>
                <a:ea typeface="+mn-ea"/>
                <a:cs typeface="+mn-cs"/>
              </a:rPr>
              <a:t>(I use this setup with </a:t>
            </a:r>
            <a:r>
              <a:rPr lang="en-US" sz="1200" b="0" i="1" kern="1200" dirty="0" err="1">
                <a:solidFill>
                  <a:schemeClr val="tx1"/>
                </a:solidFill>
                <a:effectLst/>
                <a:latin typeface="+mn-lt"/>
                <a:ea typeface="+mn-ea"/>
                <a:cs typeface="+mn-cs"/>
              </a:rPr>
              <a:t>skaven</a:t>
            </a:r>
            <a:r>
              <a:rPr lang="en-US" sz="1200" b="0" i="1" kern="1200" dirty="0">
                <a:solidFill>
                  <a:schemeClr val="tx1"/>
                </a:solidFill>
                <a:effectLst/>
                <a:latin typeface="+mn-lt"/>
                <a:ea typeface="+mn-ea"/>
                <a:cs typeface="+mn-cs"/>
              </a:rPr>
              <a:t>, wood </a:t>
            </a:r>
            <a:r>
              <a:rPr lang="en-US" sz="1200" b="0" i="1" kern="1200" dirty="0" err="1">
                <a:solidFill>
                  <a:schemeClr val="tx1"/>
                </a:solidFill>
                <a:effectLst/>
                <a:latin typeface="+mn-lt"/>
                <a:ea typeface="+mn-ea"/>
                <a:cs typeface="+mn-cs"/>
              </a:rPr>
              <a:t>elfs</a:t>
            </a:r>
            <a:r>
              <a:rPr lang="en-US" sz="1200" b="0" i="1" kern="1200" dirty="0">
                <a:solidFill>
                  <a:schemeClr val="tx1"/>
                </a:solidFill>
                <a:effectLst/>
                <a:latin typeface="+mn-lt"/>
                <a:ea typeface="+mn-ea"/>
                <a:cs typeface="+mn-cs"/>
              </a:rPr>
              <a:t> (starter team) and humans. If the large S's are high-Strength, Stand Firm or have Side Step, even better.) </a:t>
            </a:r>
            <a:r>
              <a:rPr lang="en-US" sz="1200" b="0" i="0" u="none" strike="noStrike" kern="1200" dirty="0">
                <a:solidFill>
                  <a:schemeClr val="tx1"/>
                </a:solidFill>
                <a:effectLst/>
                <a:latin typeface="+mn-lt"/>
                <a:ea typeface="+mn-ea"/>
                <a:cs typeface="+mn-cs"/>
                <a:hlinkClick r:id="rId3"/>
              </a:rPr>
              <a:t>H-Hund</a:t>
            </a:r>
            <a:endParaRPr lang="en-US" sz="1200" b="0" i="0" kern="1200" dirty="0">
              <a:solidFill>
                <a:schemeClr val="tx1"/>
              </a:solidFill>
              <a:effectLst/>
              <a:latin typeface="+mn-lt"/>
              <a:ea typeface="+mn-ea"/>
              <a:cs typeface="+mn-cs"/>
            </a:endParaRPr>
          </a:p>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5</a:t>
            </a:fld>
            <a:endParaRPr lang="de-DE"/>
          </a:p>
        </p:txBody>
      </p:sp>
    </p:spTree>
    <p:extLst>
      <p:ext uri="{BB962C8B-B14F-4D97-AF65-F5344CB8AC3E}">
        <p14:creationId xmlns:p14="http://schemas.microsoft.com/office/powerpoint/2010/main" val="21761792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This is a suitable tactic for most reasonably mobile sides, especially against non-</a:t>
            </a:r>
            <a:r>
              <a:rPr lang="en-US" sz="1200" b="0" i="0" kern="1200" dirty="0" err="1">
                <a:solidFill>
                  <a:schemeClr val="tx1"/>
                </a:solidFill>
                <a:effectLst/>
                <a:latin typeface="+mn-lt"/>
                <a:ea typeface="+mn-ea"/>
                <a:cs typeface="+mn-cs"/>
              </a:rPr>
              <a:t>Dodgey</a:t>
            </a:r>
            <a:r>
              <a:rPr lang="en-US" sz="1200" b="0" i="0" kern="1200" dirty="0">
                <a:solidFill>
                  <a:schemeClr val="tx1"/>
                </a:solidFill>
                <a:effectLst/>
                <a:latin typeface="+mn-lt"/>
                <a:ea typeface="+mn-ea"/>
                <a:cs typeface="+mn-cs"/>
              </a:rPr>
              <a:t> opposition. The "S" players are best if high-Strength, though they could be any player with Side Step or Stand Firm</a:t>
            </a:r>
          </a:p>
          <a:p>
            <a:pPr fontAlgn="t"/>
            <a:r>
              <a:rPr lang="en-US" sz="1200" b="0" i="1" kern="1200" dirty="0">
                <a:solidFill>
                  <a:schemeClr val="tx1"/>
                </a:solidFill>
                <a:effectLst/>
                <a:latin typeface="+mn-lt"/>
                <a:ea typeface="+mn-ea"/>
                <a:cs typeface="+mn-cs"/>
              </a:rPr>
              <a:t>(This is a standard </a:t>
            </a:r>
            <a:r>
              <a:rPr lang="en-US" sz="1200" b="0" i="1" kern="1200" dirty="0" err="1">
                <a:solidFill>
                  <a:schemeClr val="tx1"/>
                </a:solidFill>
                <a:effectLst/>
                <a:latin typeface="+mn-lt"/>
                <a:ea typeface="+mn-ea"/>
                <a:cs typeface="+mn-cs"/>
              </a:rPr>
              <a:t>defence</a:t>
            </a:r>
            <a:r>
              <a:rPr lang="en-US" sz="1200" b="0" i="1" kern="1200" dirty="0">
                <a:solidFill>
                  <a:schemeClr val="tx1"/>
                </a:solidFill>
                <a:effectLst/>
                <a:latin typeface="+mn-lt"/>
                <a:ea typeface="+mn-ea"/>
                <a:cs typeface="+mn-cs"/>
              </a:rPr>
              <a:t> of my Necromantic team, who have a superb defensive record. The "S" players are Flesh Golems. The Werewolves and Ghouls occupy the rear-most positions, using their pace to cover the backfield.)</a:t>
            </a:r>
            <a:endParaRPr lang="en-US" sz="1200" b="0" i="0" kern="1200" dirty="0">
              <a:solidFill>
                <a:schemeClr val="tx1"/>
              </a:solidFill>
              <a:effectLst/>
              <a:latin typeface="+mn-lt"/>
              <a:ea typeface="+mn-ea"/>
              <a:cs typeface="+mn-cs"/>
            </a:endParaRPr>
          </a:p>
          <a:p>
            <a:br>
              <a:rPr lang="en-US" dirty="0"/>
            </a:br>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6</a:t>
            </a:fld>
            <a:endParaRPr lang="de-DE"/>
          </a:p>
        </p:txBody>
      </p:sp>
    </p:spTree>
    <p:extLst>
      <p:ext uri="{BB962C8B-B14F-4D97-AF65-F5344CB8AC3E}">
        <p14:creationId xmlns:p14="http://schemas.microsoft.com/office/powerpoint/2010/main" val="4374978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So-called "chevron" defenses are designed to stop easy deep penetration, and better protect more of your rear-most players from the Blitz.</a:t>
            </a:r>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7</a:t>
            </a:fld>
            <a:endParaRPr lang="de-DE"/>
          </a:p>
        </p:txBody>
      </p:sp>
    </p:spTree>
    <p:extLst>
      <p:ext uri="{BB962C8B-B14F-4D97-AF65-F5344CB8AC3E}">
        <p14:creationId xmlns:p14="http://schemas.microsoft.com/office/powerpoint/2010/main" val="2887254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Another solid generic "starter" defense, this is a nice tactic for any team of average or good movement who wants to press forward and pressure the ball. (Notably used by the </a:t>
            </a:r>
            <a:r>
              <a:rPr lang="en-US" sz="1200" b="0" i="0" kern="1200" dirty="0" err="1">
                <a:solidFill>
                  <a:schemeClr val="tx1"/>
                </a:solidFill>
                <a:effectLst/>
                <a:latin typeface="+mn-lt"/>
                <a:ea typeface="+mn-ea"/>
                <a:cs typeface="+mn-cs"/>
              </a:rPr>
              <a:t>Nandorians</a:t>
            </a:r>
            <a:r>
              <a:rPr lang="en-US" sz="1200" b="0" i="0" kern="1200" dirty="0">
                <a:solidFill>
                  <a:schemeClr val="tx1"/>
                </a:solidFill>
                <a:effectLst/>
                <a:latin typeface="+mn-lt"/>
                <a:ea typeface="+mn-ea"/>
                <a:cs typeface="+mn-cs"/>
              </a:rPr>
              <a:t>. </a:t>
            </a:r>
            <a:r>
              <a:rPr lang="en-US" sz="1200" b="0" i="0" u="none" strike="noStrike" kern="1200" dirty="0">
                <a:solidFill>
                  <a:schemeClr val="tx1"/>
                </a:solidFill>
                <a:effectLst/>
                <a:latin typeface="+mn-lt"/>
                <a:ea typeface="+mn-ea"/>
                <a:cs typeface="+mn-cs"/>
                <a:hlinkClick r:id="rId3"/>
              </a:rPr>
              <a:t>Colin</a:t>
            </a:r>
            <a:r>
              <a:rPr lang="en-US" sz="1200" b="0" i="0" kern="1200" dirty="0">
                <a:solidFill>
                  <a:schemeClr val="tx1"/>
                </a:solidFill>
                <a:effectLst/>
                <a:latin typeface="+mn-lt"/>
                <a:ea typeface="+mn-ea"/>
                <a:cs typeface="+mn-cs"/>
              </a:rPr>
              <a:t>) </a:t>
            </a:r>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8</a:t>
            </a:fld>
            <a:endParaRPr lang="de-DE"/>
          </a:p>
        </p:txBody>
      </p:sp>
    </p:spTree>
    <p:extLst>
      <p:ext uri="{BB962C8B-B14F-4D97-AF65-F5344CB8AC3E}">
        <p14:creationId xmlns:p14="http://schemas.microsoft.com/office/powerpoint/2010/main" val="14472516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The forward wide player is more vulnerable to a group Block/Foul, and risks disaster on a Quick Snap Kick-Off roll, but (especially if you have a numbers advantage) can be quite effective. </a:t>
            </a:r>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9</a:t>
            </a:fld>
            <a:endParaRPr lang="de-DE"/>
          </a:p>
        </p:txBody>
      </p:sp>
    </p:spTree>
    <p:extLst>
      <p:ext uri="{BB962C8B-B14F-4D97-AF65-F5344CB8AC3E}">
        <p14:creationId xmlns:p14="http://schemas.microsoft.com/office/powerpoint/2010/main" val="570932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The above one is an early concept idea I came up with (i.e. I haven't tried it much yet). The intention is to invite a team to over-extend their offensive on one flank, leaving the other open to being rushed by defenders. It would </a:t>
            </a:r>
            <a:r>
              <a:rPr lang="en-US" sz="1200" b="0" i="0" kern="1200" dirty="0" err="1">
                <a:solidFill>
                  <a:schemeClr val="tx1"/>
                </a:solidFill>
                <a:effectLst/>
                <a:latin typeface="+mn-lt"/>
                <a:ea typeface="+mn-ea"/>
                <a:cs typeface="+mn-cs"/>
              </a:rPr>
              <a:t>definately</a:t>
            </a:r>
            <a:r>
              <a:rPr lang="en-US" sz="1200" b="0" i="0" kern="1200" dirty="0">
                <a:solidFill>
                  <a:schemeClr val="tx1"/>
                </a:solidFill>
                <a:effectLst/>
                <a:latin typeface="+mn-lt"/>
                <a:ea typeface="+mn-ea"/>
                <a:cs typeface="+mn-cs"/>
              </a:rPr>
              <a:t> benefit from a defending Kick player, and Side Steppers or Strength/Big Guys in the positions marked 'S'. </a:t>
            </a:r>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10</a:t>
            </a:fld>
            <a:endParaRPr lang="de-DE"/>
          </a:p>
        </p:txBody>
      </p:sp>
    </p:spTree>
    <p:extLst>
      <p:ext uri="{BB962C8B-B14F-4D97-AF65-F5344CB8AC3E}">
        <p14:creationId xmlns:p14="http://schemas.microsoft.com/office/powerpoint/2010/main" val="3888730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Above is the variant I like to use most of the time. Works well with and against elves, but also other teams. I learned it from </a:t>
            </a:r>
            <a:r>
              <a:rPr lang="en-US" sz="1200" b="0" i="0" u="none" strike="noStrike" kern="1200" dirty="0">
                <a:solidFill>
                  <a:schemeClr val="tx1"/>
                </a:solidFill>
                <a:effectLst/>
                <a:latin typeface="+mn-lt"/>
                <a:ea typeface="+mn-ea"/>
                <a:cs typeface="+mn-cs"/>
                <a:hlinkClick r:id="rId3"/>
              </a:rPr>
              <a:t>tautology</a:t>
            </a:r>
            <a:r>
              <a:rPr lang="en-US" sz="1200" b="0" i="0" kern="1200" dirty="0">
                <a:solidFill>
                  <a:schemeClr val="tx1"/>
                </a:solidFill>
                <a:effectLst/>
                <a:latin typeface="+mn-lt"/>
                <a:ea typeface="+mn-ea"/>
                <a:cs typeface="+mn-cs"/>
              </a:rPr>
              <a:t>'s famous dark elf team, </a:t>
            </a:r>
            <a:r>
              <a:rPr lang="en-US" sz="1200" b="0" i="0" u="none" strike="noStrike" kern="1200" dirty="0" err="1">
                <a:solidFill>
                  <a:schemeClr val="tx1"/>
                </a:solidFill>
                <a:effectLst/>
                <a:latin typeface="+mn-lt"/>
                <a:ea typeface="+mn-ea"/>
                <a:cs typeface="+mn-cs"/>
                <a:hlinkClick r:id="rId4"/>
              </a:rPr>
              <a:t>Axiomatik</a:t>
            </a:r>
            <a:r>
              <a:rPr lang="en-US" sz="1200" b="0" i="0" kern="1200" dirty="0">
                <a:solidFill>
                  <a:schemeClr val="tx1"/>
                </a:solidFill>
                <a:effectLst/>
                <a:latin typeface="+mn-lt"/>
                <a:ea typeface="+mn-ea"/>
                <a:cs typeface="+mn-cs"/>
              </a:rPr>
              <a:t>. They were known for having very few stats increase, but a whole lot of skills. As it turned out, it worked great defensively with that particular setup. If the three guys on the </a:t>
            </a:r>
            <a:r>
              <a:rPr lang="en-US" sz="1200" b="0" i="0" kern="1200" dirty="0" err="1">
                <a:solidFill>
                  <a:schemeClr val="tx1"/>
                </a:solidFill>
                <a:effectLst/>
                <a:latin typeface="+mn-lt"/>
                <a:ea typeface="+mn-ea"/>
                <a:cs typeface="+mn-cs"/>
              </a:rPr>
              <a:t>LoS</a:t>
            </a:r>
            <a:r>
              <a:rPr lang="en-US" sz="1200" b="0" i="0" kern="1200" dirty="0">
                <a:solidFill>
                  <a:schemeClr val="tx1"/>
                </a:solidFill>
                <a:effectLst/>
                <a:latin typeface="+mn-lt"/>
                <a:ea typeface="+mn-ea"/>
                <a:cs typeface="+mn-cs"/>
              </a:rPr>
              <a:t> are pushed or Side Step directly one square back, it makes it almost impossible to break through. It doesn't work every time, but when it does it's very frustrating for the opponent. Note that the players against the sidelines should be moved one square back if they don't have Side Step or Stand Firm and are playing against teams with Frenzy to prevent from being pushed into the crowd. </a:t>
            </a:r>
            <a:r>
              <a:rPr lang="en-US" sz="1200" b="0" i="0" u="none" strike="noStrike" kern="1200" dirty="0" err="1">
                <a:solidFill>
                  <a:schemeClr val="tx1"/>
                </a:solidFill>
                <a:effectLst/>
                <a:latin typeface="+mn-lt"/>
                <a:ea typeface="+mn-ea"/>
                <a:cs typeface="+mn-cs"/>
                <a:hlinkClick r:id="rId5"/>
              </a:rPr>
              <a:t>uber</a:t>
            </a:r>
            <a:r>
              <a:rPr lang="en-US" sz="1200" b="0" i="0" kern="1200" dirty="0">
                <a:solidFill>
                  <a:schemeClr val="tx1"/>
                </a:solidFill>
                <a:effectLst/>
                <a:latin typeface="+mn-lt"/>
                <a:ea typeface="+mn-ea"/>
                <a:cs typeface="+mn-cs"/>
              </a:rPr>
              <a:t> </a:t>
            </a:r>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11</a:t>
            </a:fld>
            <a:endParaRPr lang="de-DE"/>
          </a:p>
        </p:txBody>
      </p:sp>
    </p:spTree>
    <p:extLst>
      <p:ext uri="{BB962C8B-B14F-4D97-AF65-F5344CB8AC3E}">
        <p14:creationId xmlns:p14="http://schemas.microsoft.com/office/powerpoint/2010/main" val="42453491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"Off balanced" setups can throw an inexperienced opponent off his game, inviting him to over-commit to one side or the other, or just force them to think on the spot to create an offense they are not accustomed to - and that can lead to mistakes, which can prove extremely powerful on a Blitz or Perfect Defense Kick-Off Result.</a:t>
            </a:r>
          </a:p>
          <a:p>
            <a:pPr fontAlgn="t"/>
            <a:r>
              <a:rPr lang="en-US" sz="1200" b="0" i="1" kern="1200" dirty="0">
                <a:solidFill>
                  <a:schemeClr val="tx1"/>
                </a:solidFill>
                <a:effectLst/>
                <a:latin typeface="+mn-lt"/>
                <a:ea typeface="+mn-ea"/>
                <a:cs typeface="+mn-cs"/>
              </a:rPr>
              <a:t>Especially</a:t>
            </a:r>
            <a:r>
              <a:rPr lang="en-US" sz="1200" b="0" i="0" kern="1200" dirty="0">
                <a:solidFill>
                  <a:schemeClr val="tx1"/>
                </a:solidFill>
                <a:effectLst/>
                <a:latin typeface="+mn-lt"/>
                <a:ea typeface="+mn-ea"/>
                <a:cs typeface="+mn-cs"/>
              </a:rPr>
              <a:t> useful with the Kick skill, and/or if you have a numerical advantage in players. (It should be obvious that these are not always appropriate vs. fast teams.)</a:t>
            </a:r>
          </a:p>
          <a:p>
            <a:pPr fontAlgn="t"/>
            <a:r>
              <a:rPr lang="en-US" sz="1200" b="0" i="0" kern="1200" dirty="0">
                <a:solidFill>
                  <a:schemeClr val="tx1"/>
                </a:solidFill>
                <a:effectLst/>
                <a:latin typeface="+mn-lt"/>
                <a:ea typeface="+mn-ea"/>
                <a:cs typeface="+mn-cs"/>
              </a:rPr>
              <a:t>Asymmetric setups can and should be tweaked to suit the specifics of your team, what Turn it is, the opponent you are facing, and so on.</a:t>
            </a:r>
          </a:p>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12</a:t>
            </a:fld>
            <a:endParaRPr lang="de-DE"/>
          </a:p>
        </p:txBody>
      </p:sp>
    </p:spTree>
    <p:extLst>
      <p:ext uri="{BB962C8B-B14F-4D97-AF65-F5344CB8AC3E}">
        <p14:creationId xmlns:p14="http://schemas.microsoft.com/office/powerpoint/2010/main" val="39530609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The offensive line ("O") is invited to line up across from your linemen, while their runners/receivers/</a:t>
            </a:r>
            <a:r>
              <a:rPr lang="en-US" sz="1200" b="0" i="0" kern="1200" dirty="0" err="1">
                <a:solidFill>
                  <a:schemeClr val="tx1"/>
                </a:solidFill>
                <a:effectLst/>
                <a:latin typeface="+mn-lt"/>
                <a:ea typeface="+mn-ea"/>
                <a:cs typeface="+mn-cs"/>
              </a:rPr>
              <a:t>cagers</a:t>
            </a:r>
            <a:r>
              <a:rPr lang="en-US" sz="1200" b="0" i="0" kern="1200" dirty="0">
                <a:solidFill>
                  <a:schemeClr val="tx1"/>
                </a:solidFill>
                <a:effectLst/>
                <a:latin typeface="+mn-lt"/>
                <a:ea typeface="+mn-ea"/>
                <a:cs typeface="+mn-cs"/>
              </a:rPr>
              <a:t> are invited to lineup across from the free wide zone.</a:t>
            </a:r>
          </a:p>
          <a:p>
            <a:pPr fontAlgn="t"/>
            <a:r>
              <a:rPr lang="en-US" sz="1200" b="0" i="0" kern="1200" dirty="0">
                <a:solidFill>
                  <a:schemeClr val="tx1"/>
                </a:solidFill>
                <a:effectLst/>
                <a:latin typeface="+mn-lt"/>
                <a:ea typeface="+mn-ea"/>
                <a:cs typeface="+mn-cs"/>
              </a:rPr>
              <a:t>If you have a Kicker, the kick can be targeted at "k" </a:t>
            </a:r>
            <a:r>
              <a:rPr lang="en-US" sz="1200" b="0" i="1" kern="1200" dirty="0">
                <a:solidFill>
                  <a:schemeClr val="tx1"/>
                </a:solidFill>
                <a:effectLst/>
                <a:latin typeface="+mn-lt"/>
                <a:ea typeface="+mn-ea"/>
                <a:cs typeface="+mn-cs"/>
              </a:rPr>
              <a:t>(3 in from the extreme front corner of the offensive </a:t>
            </a:r>
            <a:r>
              <a:rPr lang="en-US" sz="1200" b="0" i="1" kern="1200" dirty="0" err="1">
                <a:solidFill>
                  <a:schemeClr val="tx1"/>
                </a:solidFill>
                <a:effectLst/>
                <a:latin typeface="+mn-lt"/>
                <a:ea typeface="+mn-ea"/>
                <a:cs typeface="+mn-cs"/>
              </a:rPr>
              <a:t>LoS</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 across from your strength, or similarly but deep to either corner away from their strength if you prefer.</a:t>
            </a:r>
          </a:p>
          <a:p>
            <a:endParaRPr lang="de-DE" dirty="0"/>
          </a:p>
          <a:p>
            <a:endParaRPr lang="de-DE" b="1" u="sng" dirty="0">
              <a:effectLst>
                <a:outerShdw blurRad="38100" dist="38100" dir="2700000" algn="tl">
                  <a:srgbClr val="000000">
                    <a:alpha val="43137"/>
                  </a:srgbClr>
                </a:outerShdw>
              </a:effectLst>
            </a:endParaRPr>
          </a:p>
          <a:p>
            <a:r>
              <a:rPr lang="de-DE" b="1" u="sng" dirty="0">
                <a:effectLst>
                  <a:outerShdw blurRad="38100" dist="38100" dir="2700000" algn="tl">
                    <a:srgbClr val="000000">
                      <a:alpha val="43137"/>
                    </a:srgbClr>
                  </a:outerShdw>
                </a:effectLst>
              </a:rPr>
              <a:t>Hier muss die Grafik evtl. noch angepasst werden !!!!</a:t>
            </a:r>
          </a:p>
        </p:txBody>
      </p:sp>
      <p:sp>
        <p:nvSpPr>
          <p:cNvPr id="4" name="Foliennummernplatzhalter 3"/>
          <p:cNvSpPr>
            <a:spLocks noGrp="1"/>
          </p:cNvSpPr>
          <p:nvPr>
            <p:ph type="sldNum" sz="quarter" idx="10"/>
          </p:nvPr>
        </p:nvSpPr>
        <p:spPr/>
        <p:txBody>
          <a:bodyPr/>
          <a:lstStyle/>
          <a:p>
            <a:fld id="{29CBE96A-0E73-4EB7-B75B-7D0DF0BC1EA0}" type="slidenum">
              <a:rPr lang="de-DE" smtClean="0"/>
              <a:t>13</a:t>
            </a:fld>
            <a:endParaRPr lang="de-DE"/>
          </a:p>
        </p:txBody>
      </p:sp>
    </p:spTree>
    <p:extLst>
      <p:ext uri="{BB962C8B-B14F-4D97-AF65-F5344CB8AC3E}">
        <p14:creationId xmlns:p14="http://schemas.microsoft.com/office/powerpoint/2010/main" val="25602897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The offensive line ("O") is invited to line up across from your linemen, while their runners/receivers/</a:t>
            </a:r>
            <a:r>
              <a:rPr lang="en-US" sz="1200" b="0" i="0" kern="1200" dirty="0" err="1">
                <a:solidFill>
                  <a:schemeClr val="tx1"/>
                </a:solidFill>
                <a:effectLst/>
                <a:latin typeface="+mn-lt"/>
                <a:ea typeface="+mn-ea"/>
                <a:cs typeface="+mn-cs"/>
              </a:rPr>
              <a:t>cagers</a:t>
            </a:r>
            <a:r>
              <a:rPr lang="en-US" sz="1200" b="0" i="0" kern="1200" dirty="0">
                <a:solidFill>
                  <a:schemeClr val="tx1"/>
                </a:solidFill>
                <a:effectLst/>
                <a:latin typeface="+mn-lt"/>
                <a:ea typeface="+mn-ea"/>
                <a:cs typeface="+mn-cs"/>
              </a:rPr>
              <a:t> are invited to lineup across from the free wide zone.</a:t>
            </a:r>
          </a:p>
          <a:p>
            <a:pPr fontAlgn="t"/>
            <a:r>
              <a:rPr lang="en-US" sz="1200" b="0" i="0" kern="1200" dirty="0">
                <a:solidFill>
                  <a:schemeClr val="tx1"/>
                </a:solidFill>
                <a:effectLst/>
                <a:latin typeface="+mn-lt"/>
                <a:ea typeface="+mn-ea"/>
                <a:cs typeface="+mn-cs"/>
              </a:rPr>
              <a:t>If you have a Kicker, the kick can be targeted at "k" </a:t>
            </a:r>
            <a:r>
              <a:rPr lang="en-US" sz="1200" b="0" i="1" kern="1200" dirty="0">
                <a:solidFill>
                  <a:schemeClr val="tx1"/>
                </a:solidFill>
                <a:effectLst/>
                <a:latin typeface="+mn-lt"/>
                <a:ea typeface="+mn-ea"/>
                <a:cs typeface="+mn-cs"/>
              </a:rPr>
              <a:t>(3 in from the extreme front corner of the offensive </a:t>
            </a:r>
            <a:r>
              <a:rPr lang="en-US" sz="1200" b="0" i="1" kern="1200" dirty="0" err="1">
                <a:solidFill>
                  <a:schemeClr val="tx1"/>
                </a:solidFill>
                <a:effectLst/>
                <a:latin typeface="+mn-lt"/>
                <a:ea typeface="+mn-ea"/>
                <a:cs typeface="+mn-cs"/>
              </a:rPr>
              <a:t>LoS</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 across from your strength, or similarly but deep to either corner away from their strength if you prefer.</a:t>
            </a:r>
          </a:p>
          <a:p>
            <a:endParaRPr lang="de-DE" dirty="0"/>
          </a:p>
          <a:p>
            <a:endParaRPr lang="de-DE" b="1" u="sng" dirty="0">
              <a:effectLst>
                <a:outerShdw blurRad="38100" dist="38100" dir="2700000" algn="tl">
                  <a:srgbClr val="000000">
                    <a:alpha val="43137"/>
                  </a:srgbClr>
                </a:outerShdw>
              </a:effectLst>
            </a:endParaRPr>
          </a:p>
          <a:p>
            <a:r>
              <a:rPr lang="de-DE" b="1" u="sng" dirty="0">
                <a:effectLst>
                  <a:outerShdw blurRad="38100" dist="38100" dir="2700000" algn="tl">
                    <a:srgbClr val="000000">
                      <a:alpha val="43137"/>
                    </a:srgbClr>
                  </a:outerShdw>
                </a:effectLst>
              </a:rPr>
              <a:t>Hier muss die Grafik evtl. noch angepasst werden !!!!</a:t>
            </a:r>
          </a:p>
        </p:txBody>
      </p:sp>
      <p:sp>
        <p:nvSpPr>
          <p:cNvPr id="4" name="Foliennummernplatzhalter 3"/>
          <p:cNvSpPr>
            <a:spLocks noGrp="1"/>
          </p:cNvSpPr>
          <p:nvPr>
            <p:ph type="sldNum" sz="quarter" idx="10"/>
          </p:nvPr>
        </p:nvSpPr>
        <p:spPr/>
        <p:txBody>
          <a:bodyPr/>
          <a:lstStyle/>
          <a:p>
            <a:fld id="{29CBE96A-0E73-4EB7-B75B-7D0DF0BC1EA0}" type="slidenum">
              <a:rPr lang="de-DE" smtClean="0"/>
              <a:t>14</a:t>
            </a:fld>
            <a:endParaRPr lang="de-DE"/>
          </a:p>
        </p:txBody>
      </p:sp>
    </p:spTree>
    <p:extLst>
      <p:ext uri="{BB962C8B-B14F-4D97-AF65-F5344CB8AC3E}">
        <p14:creationId xmlns:p14="http://schemas.microsoft.com/office/powerpoint/2010/main" val="38849909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This example is </a:t>
            </a:r>
            <a:r>
              <a:rPr lang="en-US" sz="1200" b="0" i="1" kern="1200" dirty="0">
                <a:solidFill>
                  <a:schemeClr val="tx1"/>
                </a:solidFill>
                <a:effectLst/>
                <a:latin typeface="+mn-lt"/>
                <a:ea typeface="+mn-ea"/>
                <a:cs typeface="+mn-cs"/>
              </a:rPr>
              <a:t>extremely</a:t>
            </a:r>
            <a:r>
              <a:rPr lang="en-US" sz="1200" b="0" i="0" kern="1200" dirty="0">
                <a:solidFill>
                  <a:schemeClr val="tx1"/>
                </a:solidFill>
                <a:effectLst/>
                <a:latin typeface="+mn-lt"/>
                <a:ea typeface="+mn-ea"/>
                <a:cs typeface="+mn-cs"/>
              </a:rPr>
              <a:t> asymmetric, and designed to be used with Kick, and also with Teams that have high-speed and/or Ag 4. If the Offense lines up right, kick short left </a:t>
            </a:r>
            <a:r>
              <a:rPr lang="en-US" sz="1200" b="0" i="1" kern="1200" dirty="0">
                <a:solidFill>
                  <a:schemeClr val="tx1"/>
                </a:solidFill>
                <a:effectLst/>
                <a:latin typeface="+mn-lt"/>
                <a:ea typeface="+mn-ea"/>
                <a:cs typeface="+mn-cs"/>
              </a:rPr>
              <a:t>(as C1, above)</a:t>
            </a:r>
            <a:r>
              <a:rPr lang="en-US" sz="1200" b="0" i="0" kern="1200" dirty="0">
                <a:solidFill>
                  <a:schemeClr val="tx1"/>
                </a:solidFill>
                <a:effectLst/>
                <a:latin typeface="+mn-lt"/>
                <a:ea typeface="+mn-ea"/>
                <a:cs typeface="+mn-cs"/>
              </a:rPr>
              <a:t>; if they line up left to match you, you can kick short right, or deep if you don't just don't like their setup. If the Kickoff Result is Blitz, you often score - if Perfect Defense, you can shift your </a:t>
            </a:r>
            <a:r>
              <a:rPr lang="en-US" sz="1200" b="0" i="0" kern="1200" dirty="0" err="1">
                <a:solidFill>
                  <a:schemeClr val="tx1"/>
                </a:solidFill>
                <a:effectLst/>
                <a:latin typeface="+mn-lt"/>
                <a:ea typeface="+mn-ea"/>
                <a:cs typeface="+mn-cs"/>
              </a:rPr>
              <a:t>LoS</a:t>
            </a:r>
            <a:r>
              <a:rPr lang="en-US" sz="1200" b="0" i="0" kern="1200" dirty="0">
                <a:solidFill>
                  <a:schemeClr val="tx1"/>
                </a:solidFill>
                <a:effectLst/>
                <a:latin typeface="+mn-lt"/>
                <a:ea typeface="+mn-ea"/>
                <a:cs typeface="+mn-cs"/>
              </a:rPr>
              <a:t> to the other side to avoid the worst of the Blocks. If other results, you must flow quickly to stop them or pressure them to score quickly - and for this reason, many coaches use it only on Turns 1 or 9, or at least </a:t>
            </a:r>
            <a:r>
              <a:rPr lang="en-US" sz="1200" b="0" i="1" kern="1200" dirty="0">
                <a:solidFill>
                  <a:schemeClr val="tx1"/>
                </a:solidFill>
                <a:effectLst/>
                <a:latin typeface="+mn-lt"/>
                <a:ea typeface="+mn-ea"/>
                <a:cs typeface="+mn-cs"/>
              </a:rPr>
              <a:t>very</a:t>
            </a:r>
            <a:r>
              <a:rPr lang="en-US" sz="1200" b="0" i="0" kern="1200" dirty="0">
                <a:solidFill>
                  <a:schemeClr val="tx1"/>
                </a:solidFill>
                <a:effectLst/>
                <a:latin typeface="+mn-lt"/>
                <a:ea typeface="+mn-ea"/>
                <a:cs typeface="+mn-cs"/>
              </a:rPr>
              <a:t> early in a half.</a:t>
            </a:r>
          </a:p>
          <a:p>
            <a:pPr fontAlgn="t"/>
            <a:r>
              <a:rPr lang="en-US" sz="1200" b="0" i="0" kern="1200" dirty="0">
                <a:solidFill>
                  <a:schemeClr val="tx1"/>
                </a:solidFill>
                <a:effectLst/>
                <a:latin typeface="+mn-lt"/>
                <a:ea typeface="+mn-ea"/>
                <a:cs typeface="+mn-cs"/>
              </a:rPr>
              <a:t>The details of the backfield are, of course, variable, depending on your team and your opponent. Against faster teams, moving the entire backfield back 1 more square is advised, and possibly more with some players. </a:t>
            </a:r>
          </a:p>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15</a:t>
            </a:fld>
            <a:endParaRPr lang="de-DE"/>
          </a:p>
        </p:txBody>
      </p:sp>
    </p:spTree>
    <p:extLst>
      <p:ext uri="{BB962C8B-B14F-4D97-AF65-F5344CB8AC3E}">
        <p14:creationId xmlns:p14="http://schemas.microsoft.com/office/powerpoint/2010/main" val="6424464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16</a:t>
            </a:fld>
            <a:endParaRPr lang="de-DE"/>
          </a:p>
        </p:txBody>
      </p:sp>
    </p:spTree>
    <p:extLst>
      <p:ext uri="{BB962C8B-B14F-4D97-AF65-F5344CB8AC3E}">
        <p14:creationId xmlns:p14="http://schemas.microsoft.com/office/powerpoint/2010/main" val="22564443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The idea here is to protect your 5 most valuable players, keeping them safe from blitzes and thus from fouls. </a:t>
            </a:r>
            <a:r>
              <a:rPr lang="en-US" sz="1200" b="0" i="0" kern="1200" dirty="0" err="1">
                <a:solidFill>
                  <a:schemeClr val="tx1"/>
                </a:solidFill>
                <a:effectLst/>
                <a:latin typeface="+mn-lt"/>
                <a:ea typeface="+mn-ea"/>
                <a:cs typeface="+mn-cs"/>
              </a:rPr>
              <a:t>Altho</a:t>
            </a:r>
            <a:r>
              <a:rPr lang="en-US" sz="1200" b="0" i="0" kern="1200" dirty="0">
                <a:solidFill>
                  <a:schemeClr val="tx1"/>
                </a:solidFill>
                <a:effectLst/>
                <a:latin typeface="+mn-lt"/>
                <a:ea typeface="+mn-ea"/>
                <a:cs typeface="+mn-cs"/>
              </a:rPr>
              <a:t>' the wide-zones are abandoned, many of your players are (usually) left unmarked to respond as needed.</a:t>
            </a:r>
          </a:p>
          <a:p>
            <a:pPr fontAlgn="t"/>
            <a:r>
              <a:rPr lang="en-US" sz="1200" b="0" i="0" kern="1200" dirty="0">
                <a:solidFill>
                  <a:schemeClr val="tx1"/>
                </a:solidFill>
                <a:effectLst/>
                <a:latin typeface="+mn-lt"/>
                <a:ea typeface="+mn-ea"/>
                <a:cs typeface="+mn-cs"/>
              </a:rPr>
              <a:t>The 6 big X's are the "hittable" players, and the last 5 protected players can be arranged in a number of ways in any of the locations marked with "?", which take MA 7(+) to hit (without a Dodge).</a:t>
            </a:r>
          </a:p>
          <a:p>
            <a:pPr fontAlgn="t"/>
            <a:r>
              <a:rPr lang="en-US" sz="1200" b="0" i="0" kern="1200" dirty="0">
                <a:solidFill>
                  <a:schemeClr val="tx1"/>
                </a:solidFill>
                <a:effectLst/>
                <a:latin typeface="+mn-lt"/>
                <a:ea typeface="+mn-ea"/>
                <a:cs typeface="+mn-cs"/>
              </a:rPr>
              <a:t>This setup may invite the opponent to try to take a quick 2-3 turn touchdown, so is often employed at the </a:t>
            </a:r>
            <a:r>
              <a:rPr lang="en-US" sz="1200" b="0" i="1" kern="1200" dirty="0">
                <a:solidFill>
                  <a:schemeClr val="tx1"/>
                </a:solidFill>
                <a:effectLst/>
                <a:latin typeface="+mn-lt"/>
                <a:ea typeface="+mn-ea"/>
                <a:cs typeface="+mn-cs"/>
              </a:rPr>
              <a:t>start</a:t>
            </a:r>
            <a:r>
              <a:rPr lang="en-US" sz="1200" b="0" i="0" kern="1200" dirty="0">
                <a:solidFill>
                  <a:schemeClr val="tx1"/>
                </a:solidFill>
                <a:effectLst/>
                <a:latin typeface="+mn-lt"/>
                <a:ea typeface="+mn-ea"/>
                <a:cs typeface="+mn-cs"/>
              </a:rPr>
              <a:t> of a half where a quick score still allows you plenty of time to score back. The main point is to avoid/limit taking losses early </a:t>
            </a:r>
            <a:r>
              <a:rPr lang="en-US" sz="1200" b="0" i="1" kern="1200" dirty="0">
                <a:solidFill>
                  <a:schemeClr val="tx1"/>
                </a:solidFill>
                <a:effectLst/>
                <a:latin typeface="+mn-lt"/>
                <a:ea typeface="+mn-ea"/>
                <a:cs typeface="+mn-cs"/>
              </a:rPr>
              <a:t>and</a:t>
            </a:r>
            <a:r>
              <a:rPr lang="en-US" sz="1200" b="0" i="0" kern="1200" dirty="0">
                <a:solidFill>
                  <a:schemeClr val="tx1"/>
                </a:solidFill>
                <a:effectLst/>
                <a:latin typeface="+mn-lt"/>
                <a:ea typeface="+mn-ea"/>
                <a:cs typeface="+mn-cs"/>
              </a:rPr>
              <a:t> keeping those 5 players mobile so you have a better chance at hitting back and pressuring a score or stealing the ball in the coming turns.</a:t>
            </a:r>
          </a:p>
          <a:p>
            <a:pPr fontAlgn="t"/>
            <a:r>
              <a:rPr lang="en-US" sz="1200" b="0" i="1" kern="1200" dirty="0">
                <a:solidFill>
                  <a:schemeClr val="tx1"/>
                </a:solidFill>
                <a:effectLst/>
                <a:latin typeface="+mn-lt"/>
                <a:ea typeface="+mn-ea"/>
                <a:cs typeface="+mn-cs"/>
              </a:rPr>
              <a:t>(This setup can also be modified to have the backfield moved back 1 square if facing a particularly fast team, and/or be shifted over to one </a:t>
            </a:r>
            <a:r>
              <a:rPr lang="en-US" sz="1200" b="0" i="1" kern="1200" dirty="0" err="1">
                <a:solidFill>
                  <a:schemeClr val="tx1"/>
                </a:solidFill>
                <a:effectLst/>
                <a:latin typeface="+mn-lt"/>
                <a:ea typeface="+mn-ea"/>
                <a:cs typeface="+mn-cs"/>
              </a:rPr>
              <a:t>widezone</a:t>
            </a:r>
            <a:r>
              <a:rPr lang="en-US" sz="1200" b="0" i="1" kern="1200" dirty="0">
                <a:solidFill>
                  <a:schemeClr val="tx1"/>
                </a:solidFill>
                <a:effectLst/>
                <a:latin typeface="+mn-lt"/>
                <a:ea typeface="+mn-ea"/>
                <a:cs typeface="+mn-cs"/>
              </a:rPr>
              <a:t>, which can be especially useful combined with the Kick skill.)</a:t>
            </a:r>
            <a:r>
              <a:rPr lang="en-US" sz="1200" b="0" i="0" u="none" strike="noStrike" kern="1200" dirty="0" err="1">
                <a:solidFill>
                  <a:schemeClr val="tx1"/>
                </a:solidFill>
                <a:effectLst/>
                <a:latin typeface="+mn-lt"/>
                <a:ea typeface="+mn-ea"/>
                <a:cs typeface="+mn-cs"/>
                <a:hlinkClick r:id="rId3"/>
              </a:rPr>
              <a:t>Overhamsteren</a:t>
            </a:r>
            <a:endParaRPr lang="en-US" sz="1200" b="0" i="0" kern="1200" dirty="0">
              <a:solidFill>
                <a:schemeClr val="tx1"/>
              </a:solidFill>
              <a:effectLst/>
              <a:latin typeface="+mn-lt"/>
              <a:ea typeface="+mn-ea"/>
              <a:cs typeface="+mn-cs"/>
            </a:endParaRPr>
          </a:p>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17</a:t>
            </a:fld>
            <a:endParaRPr lang="de-DE"/>
          </a:p>
        </p:txBody>
      </p:sp>
    </p:spTree>
    <p:extLst>
      <p:ext uri="{BB962C8B-B14F-4D97-AF65-F5344CB8AC3E}">
        <p14:creationId xmlns:p14="http://schemas.microsoft.com/office/powerpoint/2010/main" val="29976783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A cross between the Anti-foul and The Chevron(s) described above, this gives up a little more room on the sidelines in exchange for protecting only 4 of your players from a 1st turn blitz (unless the offense has MA 7 or is willing to Dodge).</a:t>
            </a:r>
          </a:p>
          <a:p>
            <a:pPr fontAlgn="t"/>
            <a:r>
              <a:rPr lang="en-US" sz="1200" b="0" i="0" kern="1200" dirty="0">
                <a:solidFill>
                  <a:schemeClr val="tx1"/>
                </a:solidFill>
                <a:effectLst/>
                <a:latin typeface="+mn-lt"/>
                <a:ea typeface="+mn-ea"/>
                <a:cs typeface="+mn-cs"/>
              </a:rPr>
              <a:t>Often used by </a:t>
            </a:r>
            <a:r>
              <a:rPr lang="en-US" sz="1200" b="1" i="0" kern="1200" dirty="0">
                <a:solidFill>
                  <a:schemeClr val="tx1"/>
                </a:solidFill>
                <a:effectLst/>
                <a:latin typeface="+mn-lt"/>
                <a:ea typeface="+mn-ea"/>
                <a:cs typeface="+mn-cs"/>
              </a:rPr>
              <a:t>Lizardmen</a:t>
            </a:r>
            <a:r>
              <a:rPr lang="en-US" sz="1200" b="0" i="0" kern="1200" dirty="0">
                <a:solidFill>
                  <a:schemeClr val="tx1"/>
                </a:solidFill>
                <a:effectLst/>
                <a:latin typeface="+mn-lt"/>
                <a:ea typeface="+mn-ea"/>
                <a:cs typeface="+mn-cs"/>
              </a:rPr>
              <a:t> because they need to protect 4 skinks on setup, but can also keep any 3-4 players safe from being blitzed/fouled/marked so they can respond to the offense. </a:t>
            </a:r>
          </a:p>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18</a:t>
            </a:fld>
            <a:endParaRPr lang="de-DE"/>
          </a:p>
        </p:txBody>
      </p:sp>
    </p:spTree>
    <p:extLst>
      <p:ext uri="{BB962C8B-B14F-4D97-AF65-F5344CB8AC3E}">
        <p14:creationId xmlns:p14="http://schemas.microsoft.com/office/powerpoint/2010/main" val="28202146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19</a:t>
            </a:fld>
            <a:endParaRPr lang="de-DE"/>
          </a:p>
        </p:txBody>
      </p:sp>
    </p:spTree>
    <p:extLst>
      <p:ext uri="{BB962C8B-B14F-4D97-AF65-F5344CB8AC3E}">
        <p14:creationId xmlns:p14="http://schemas.microsoft.com/office/powerpoint/2010/main" val="38173696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sz="1200" b="0" i="0" kern="1200" dirty="0">
                <a:solidFill>
                  <a:schemeClr val="tx1"/>
                </a:solidFill>
                <a:effectLst/>
                <a:latin typeface="+mn-lt"/>
                <a:ea typeface="+mn-ea"/>
                <a:cs typeface="+mn-cs"/>
              </a:rPr>
              <a:t>This is a version of the standard </a:t>
            </a:r>
            <a:r>
              <a:rPr lang="en-US" sz="1200" b="0" i="0" kern="1200" dirty="0" err="1">
                <a:solidFill>
                  <a:schemeClr val="tx1"/>
                </a:solidFill>
                <a:effectLst/>
                <a:latin typeface="+mn-lt"/>
                <a:ea typeface="+mn-ea"/>
                <a:cs typeface="+mn-cs"/>
              </a:rPr>
              <a:t>defence</a:t>
            </a:r>
            <a:r>
              <a:rPr lang="en-US" sz="1200" b="0" i="0" kern="1200" dirty="0">
                <a:solidFill>
                  <a:schemeClr val="tx1"/>
                </a:solidFill>
                <a:effectLst/>
                <a:latin typeface="+mn-lt"/>
                <a:ea typeface="+mn-ea"/>
                <a:cs typeface="+mn-cs"/>
              </a:rPr>
              <a:t> of my Lizardman team, The 'S' players are </a:t>
            </a:r>
            <a:r>
              <a:rPr lang="en-US" sz="1200" b="0" i="0" kern="1200" dirty="0" err="1">
                <a:solidFill>
                  <a:schemeClr val="tx1"/>
                </a:solidFill>
                <a:effectLst/>
                <a:latin typeface="+mn-lt"/>
                <a:ea typeface="+mn-ea"/>
                <a:cs typeface="+mn-cs"/>
              </a:rPr>
              <a:t>Saurus</a:t>
            </a:r>
            <a:r>
              <a:rPr lang="en-US" sz="1200" b="0" i="0" kern="1200" dirty="0">
                <a:solidFill>
                  <a:schemeClr val="tx1"/>
                </a:solidFill>
                <a:effectLst/>
                <a:latin typeface="+mn-lt"/>
                <a:ea typeface="+mn-ea"/>
                <a:cs typeface="+mn-cs"/>
              </a:rPr>
              <a:t>, though they could be any player with high </a:t>
            </a:r>
            <a:r>
              <a:rPr lang="en-US" sz="1200" b="1" i="0" kern="1200" dirty="0">
                <a:solidFill>
                  <a:schemeClr val="tx1"/>
                </a:solidFill>
                <a:effectLst/>
                <a:latin typeface="+mn-lt"/>
                <a:ea typeface="+mn-ea"/>
                <a:cs typeface="+mn-cs"/>
              </a:rPr>
              <a:t>S</a:t>
            </a:r>
            <a:r>
              <a:rPr lang="en-US" sz="1200" b="0" i="0" kern="1200" dirty="0">
                <a:solidFill>
                  <a:schemeClr val="tx1"/>
                </a:solidFill>
                <a:effectLst/>
                <a:latin typeface="+mn-lt"/>
                <a:ea typeface="+mn-ea"/>
                <a:cs typeface="+mn-cs"/>
              </a:rPr>
              <a:t>trength, </a:t>
            </a:r>
            <a:r>
              <a:rPr lang="en-US" sz="1200" b="1" i="0" kern="1200" dirty="0">
                <a:solidFill>
                  <a:schemeClr val="tx1"/>
                </a:solidFill>
                <a:effectLst/>
                <a:latin typeface="+mn-lt"/>
                <a:ea typeface="+mn-ea"/>
                <a:cs typeface="+mn-cs"/>
              </a:rPr>
              <a:t>S</a:t>
            </a:r>
            <a:r>
              <a:rPr lang="en-US" sz="1200" b="0" i="0" kern="1200" dirty="0">
                <a:solidFill>
                  <a:schemeClr val="tx1"/>
                </a:solidFill>
                <a:effectLst/>
                <a:latin typeface="+mn-lt"/>
                <a:ea typeface="+mn-ea"/>
                <a:cs typeface="+mn-cs"/>
              </a:rPr>
              <a:t>ide Step or </a:t>
            </a:r>
            <a:r>
              <a:rPr lang="en-US" sz="1200" b="1" i="0" kern="1200" dirty="0">
                <a:solidFill>
                  <a:schemeClr val="tx1"/>
                </a:solidFill>
                <a:effectLst/>
                <a:latin typeface="+mn-lt"/>
                <a:ea typeface="+mn-ea"/>
                <a:cs typeface="+mn-cs"/>
              </a:rPr>
              <a:t>S</a:t>
            </a:r>
            <a:r>
              <a:rPr lang="en-US" sz="1200" b="0" i="0" kern="1200" dirty="0">
                <a:solidFill>
                  <a:schemeClr val="tx1"/>
                </a:solidFill>
                <a:effectLst/>
                <a:latin typeface="+mn-lt"/>
                <a:ea typeface="+mn-ea"/>
                <a:cs typeface="+mn-cs"/>
              </a:rPr>
              <a:t>tand Firm. The Skinks occupy the wide position (x), using their pace to cover the wings. The central-back position might be a Kicker, or any valued player you are trying to protect from a blitz, or a </a:t>
            </a:r>
            <a:r>
              <a:rPr lang="en-US" sz="1200" b="0" i="0" kern="1200" dirty="0" err="1">
                <a:solidFill>
                  <a:schemeClr val="tx1"/>
                </a:solidFill>
                <a:effectLst/>
                <a:latin typeface="+mn-lt"/>
                <a:ea typeface="+mn-ea"/>
                <a:cs typeface="+mn-cs"/>
              </a:rPr>
              <a:t>Krox</a:t>
            </a:r>
            <a:r>
              <a:rPr lang="en-US" sz="1200" b="0" i="0" kern="1200" dirty="0">
                <a:solidFill>
                  <a:schemeClr val="tx1"/>
                </a:solidFill>
                <a:effectLst/>
                <a:latin typeface="+mn-lt"/>
                <a:ea typeface="+mn-ea"/>
                <a:cs typeface="+mn-cs"/>
              </a:rPr>
              <a:t> or any hard hitter that needs mobility to respond on your turn. </a:t>
            </a:r>
            <a:r>
              <a:rPr lang="en-US" sz="1200" b="0" i="0" u="none" strike="noStrike" kern="1200" dirty="0">
                <a:solidFill>
                  <a:schemeClr val="tx1"/>
                </a:solidFill>
                <a:effectLst/>
                <a:latin typeface="+mn-lt"/>
                <a:ea typeface="+mn-ea"/>
                <a:cs typeface="+mn-cs"/>
                <a:hlinkClick r:id="rId3"/>
              </a:rPr>
              <a:t>Colin</a:t>
            </a:r>
            <a:endParaRPr lang="de-DE" dirty="0"/>
          </a:p>
        </p:txBody>
      </p:sp>
      <p:sp>
        <p:nvSpPr>
          <p:cNvPr id="4" name="Foliennummernplatzhalter 3"/>
          <p:cNvSpPr>
            <a:spLocks noGrp="1"/>
          </p:cNvSpPr>
          <p:nvPr>
            <p:ph type="sldNum" sz="quarter" idx="10"/>
          </p:nvPr>
        </p:nvSpPr>
        <p:spPr/>
        <p:txBody>
          <a:bodyPr/>
          <a:lstStyle/>
          <a:p>
            <a:fld id="{29CBE96A-0E73-4EB7-B75B-7D0DF0BC1EA0}" type="slidenum">
              <a:rPr lang="de-DE" smtClean="0"/>
              <a:t>20</a:t>
            </a:fld>
            <a:endParaRPr lang="de-DE"/>
          </a:p>
        </p:txBody>
      </p:sp>
    </p:spTree>
    <p:extLst>
      <p:ext uri="{BB962C8B-B14F-4D97-AF65-F5344CB8AC3E}">
        <p14:creationId xmlns:p14="http://schemas.microsoft.com/office/powerpoint/2010/main" val="1532462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a:t>Titelmasterformat durch Klicken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fld id="{8D483F99-9990-412C-A01D-7563594D6411}"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3727203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8D483F99-9990-412C-A01D-7563594D6411}"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1120844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umsplatzhalter 3"/>
          <p:cNvSpPr>
            <a:spLocks noGrp="1"/>
          </p:cNvSpPr>
          <p:nvPr>
            <p:ph type="dt" sz="half" idx="10"/>
          </p:nvPr>
        </p:nvSpPr>
        <p:spPr/>
        <p:txBody>
          <a:bodyPr/>
          <a:lstStyle/>
          <a:p>
            <a:fld id="{8D483F99-9990-412C-A01D-7563594D6411}"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763708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838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8D483F99-9990-412C-A01D-7563594D6411}" type="datetimeFigureOut">
              <a:rPr lang="de-DE" smtClean="0"/>
              <a:t>19.02.2017</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4288896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39788" y="2505075"/>
            <a:ext cx="515778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8D483F99-9990-412C-A01D-7563594D6411}" type="datetimeFigureOut">
              <a:rPr lang="de-DE" smtClean="0"/>
              <a:t>19.02.2017</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3925192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8D483F99-9990-412C-A01D-7563594D6411}" type="datetimeFigureOut">
              <a:rPr lang="de-DE" smtClean="0"/>
              <a:t>19.02.2017</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3506037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8D483F99-9990-412C-A01D-7563594D6411}" type="datetimeFigureOut">
              <a:rPr lang="de-DE" smtClean="0"/>
              <a:t>19.02.2017</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2227537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8D483F99-9990-412C-A01D-7563594D6411}" type="datetimeFigureOut">
              <a:rPr lang="de-DE" smtClean="0"/>
              <a:t>19.02.2017</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1355744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8D483F99-9990-412C-A01D-7563594D6411}" type="datetimeFigureOut">
              <a:rPr lang="de-DE" smtClean="0"/>
              <a:t>19.02.2017</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879939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8D483F99-9990-412C-A01D-7563594D6411}"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3154374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8D483F99-9990-412C-A01D-7563594D6411}"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90ABBED6-ABDA-4324-BA1A-19D4D2241503}" type="slidenum">
              <a:rPr lang="de-DE" smtClean="0"/>
              <a:t>‹Nr.›</a:t>
            </a:fld>
            <a:endParaRPr lang="de-DE"/>
          </a:p>
        </p:txBody>
      </p:sp>
    </p:spTree>
    <p:extLst>
      <p:ext uri="{BB962C8B-B14F-4D97-AF65-F5344CB8AC3E}">
        <p14:creationId xmlns:p14="http://schemas.microsoft.com/office/powerpoint/2010/main" val="3536539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a:t>Titelmasterformat durch Klicken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fld id="{EA8DB4E9-CB5E-484C-9DD9-C9D305B15D1D}"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702128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EA8DB4E9-CB5E-484C-9DD9-C9D305B15D1D}"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2263715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umsplatzhalter 3"/>
          <p:cNvSpPr>
            <a:spLocks noGrp="1"/>
          </p:cNvSpPr>
          <p:nvPr>
            <p:ph type="dt" sz="half" idx="10"/>
          </p:nvPr>
        </p:nvSpPr>
        <p:spPr/>
        <p:txBody>
          <a:bodyPr/>
          <a:lstStyle/>
          <a:p>
            <a:fld id="{EA8DB4E9-CB5E-484C-9DD9-C9D305B15D1D}"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30854596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838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EA8DB4E9-CB5E-484C-9DD9-C9D305B15D1D}" type="datetimeFigureOut">
              <a:rPr lang="de-DE" smtClean="0"/>
              <a:t>19.02.2017</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29982513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39788" y="2505075"/>
            <a:ext cx="515778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EA8DB4E9-CB5E-484C-9DD9-C9D305B15D1D}" type="datetimeFigureOut">
              <a:rPr lang="de-DE" smtClean="0"/>
              <a:t>19.02.2017</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37212254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EA8DB4E9-CB5E-484C-9DD9-C9D305B15D1D}" type="datetimeFigureOut">
              <a:rPr lang="de-DE" smtClean="0"/>
              <a:t>19.02.2017</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28133847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EA8DB4E9-CB5E-484C-9DD9-C9D305B15D1D}" type="datetimeFigureOut">
              <a:rPr lang="de-DE" smtClean="0"/>
              <a:t>19.02.2017</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30055754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EA8DB4E9-CB5E-484C-9DD9-C9D305B15D1D}" type="datetimeFigureOut">
              <a:rPr lang="de-DE" smtClean="0"/>
              <a:t>19.02.2017</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2171585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fld id="{EA8DB4E9-CB5E-484C-9DD9-C9D305B15D1D}" type="datetimeFigureOut">
              <a:rPr lang="de-DE" smtClean="0"/>
              <a:t>19.02.2017</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42420145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EA8DB4E9-CB5E-484C-9DD9-C9D305B15D1D}"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7112261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EA8DB4E9-CB5E-484C-9DD9-C9D305B15D1D}" type="datetimeFigureOut">
              <a:rPr lang="de-DE" smtClean="0"/>
              <a:t>19.02.2017</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36099151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EA8DB4E9-CB5E-484C-9DD9-C9D305B15D1D}" type="datetimeFigureOut">
              <a:rPr lang="de-DE" smtClean="0"/>
              <a:t>19.02.2017</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BC0C325F-9263-4AAF-9B5B-EE2AA22C515A}" type="slidenum">
              <a:rPr lang="de-DE" smtClean="0"/>
              <a:t>‹Nr.›</a:t>
            </a:fld>
            <a:endParaRPr lang="de-DE"/>
          </a:p>
        </p:txBody>
      </p:sp>
    </p:spTree>
    <p:extLst>
      <p:ext uri="{BB962C8B-B14F-4D97-AF65-F5344CB8AC3E}">
        <p14:creationId xmlns:p14="http://schemas.microsoft.com/office/powerpoint/2010/main" val="739537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83F99-9990-412C-A01D-7563594D6411}" type="datetimeFigureOut">
              <a:rPr lang="de-DE" smtClean="0"/>
              <a:t>19.02.2017</a:t>
            </a:fld>
            <a:endParaRPr lang="de-DE"/>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ABBED6-ABDA-4324-BA1A-19D4D2241503}" type="slidenum">
              <a:rPr lang="de-DE" smtClean="0"/>
              <a:t>‹Nr.›</a:t>
            </a:fld>
            <a:endParaRPr lang="de-DE"/>
          </a:p>
        </p:txBody>
      </p:sp>
    </p:spTree>
    <p:extLst>
      <p:ext uri="{BB962C8B-B14F-4D97-AF65-F5344CB8AC3E}">
        <p14:creationId xmlns:p14="http://schemas.microsoft.com/office/powerpoint/2010/main" val="97682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8DB4E9-CB5E-484C-9DD9-C9D305B15D1D}" type="datetimeFigureOut">
              <a:rPr lang="de-DE" smtClean="0"/>
              <a:t>19.02.2017</a:t>
            </a:fld>
            <a:endParaRPr lang="de-DE"/>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0C325F-9263-4AAF-9B5B-EE2AA22C515A}" type="slidenum">
              <a:rPr lang="de-DE" smtClean="0"/>
              <a:t>‹Nr.›</a:t>
            </a:fld>
            <a:endParaRPr lang="de-DE"/>
          </a:p>
        </p:txBody>
      </p:sp>
    </p:spTree>
    <p:extLst>
      <p:ext uri="{BB962C8B-B14F-4D97-AF65-F5344CB8AC3E}">
        <p14:creationId xmlns:p14="http://schemas.microsoft.com/office/powerpoint/2010/main" val="10940195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460094"/>
            <a:ext cx="12191999" cy="3397906"/>
          </a:xfrm>
          <a:prstGeom prst="rect">
            <a:avLst/>
          </a:prstGeom>
        </p:spPr>
      </p:pic>
      <p:pic>
        <p:nvPicPr>
          <p:cNvPr id="3" name="Grafi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9344" y="-2854"/>
            <a:ext cx="10062521" cy="5545091"/>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a:solidFill>
                    <a:srgbClr val="FF0000"/>
                  </a:solidFill>
                </a:ln>
                <a:solidFill>
                  <a:schemeClr val="accent1">
                    <a:lumMod val="75000"/>
                  </a:schemeClr>
                </a:solidFill>
                <a:latin typeface="Gutcruncher" panose="02000500000000000000" pitchFamily="2" charset="0"/>
              </a:rPr>
              <a:t>B</a:t>
            </a:r>
            <a:endParaRPr lang="de-DE" sz="8000" dirty="0"/>
          </a:p>
        </p:txBody>
      </p:sp>
      <p:sp>
        <p:nvSpPr>
          <p:cNvPr id="2" name="Textfeld 1"/>
          <p:cNvSpPr txBox="1"/>
          <p:nvPr/>
        </p:nvSpPr>
        <p:spPr>
          <a:xfrm>
            <a:off x="1987006" y="1111827"/>
            <a:ext cx="10204993" cy="5262979"/>
          </a:xfrm>
          <a:prstGeom prst="rect">
            <a:avLst/>
          </a:prstGeom>
          <a:noFill/>
        </p:spPr>
        <p:txBody>
          <a:bodyPr wrap="square" rtlCol="0">
            <a:spAutoFit/>
          </a:bodyPr>
          <a:lstStyle/>
          <a:p>
            <a:pPr algn="ctr"/>
            <a:r>
              <a:rPr lang="de-DE" sz="6000" dirty="0">
                <a:ln w="57150">
                  <a:solidFill>
                    <a:schemeClr val="tx1">
                      <a:lumMod val="95000"/>
                      <a:lumOff val="5000"/>
                    </a:schemeClr>
                  </a:solidFill>
                </a:ln>
                <a:solidFill>
                  <a:schemeClr val="bg1"/>
                </a:solidFill>
                <a:latin typeface="Wide Latin" panose="020A0A07050505020404" pitchFamily="18" charset="0"/>
              </a:rPr>
              <a:t>Kickoff Taktik</a:t>
            </a:r>
          </a:p>
          <a:p>
            <a:pPr algn="ctr"/>
            <a:r>
              <a:rPr lang="de-DE" sz="6000" dirty="0">
                <a:ln w="57150">
                  <a:solidFill>
                    <a:schemeClr val="tx1">
                      <a:lumMod val="95000"/>
                      <a:lumOff val="5000"/>
                    </a:schemeClr>
                  </a:solidFill>
                </a:ln>
                <a:solidFill>
                  <a:schemeClr val="bg1"/>
                </a:solidFill>
                <a:latin typeface="Wide Latin" panose="020A0A07050505020404" pitchFamily="18" charset="0"/>
              </a:rPr>
              <a:t> </a:t>
            </a:r>
          </a:p>
          <a:p>
            <a:pPr algn="ctr"/>
            <a:endParaRPr lang="de-DE" sz="6000" dirty="0">
              <a:ln w="57150">
                <a:solidFill>
                  <a:schemeClr val="tx1">
                    <a:lumMod val="95000"/>
                    <a:lumOff val="5000"/>
                  </a:schemeClr>
                </a:solidFill>
              </a:ln>
              <a:solidFill>
                <a:schemeClr val="bg1"/>
              </a:solidFill>
              <a:latin typeface="Wide Latin" panose="020A0A07050505020404" pitchFamily="18" charset="0"/>
            </a:endParaRPr>
          </a:p>
          <a:p>
            <a:pPr algn="ctr"/>
            <a:endParaRPr lang="de-DE" sz="6000" dirty="0">
              <a:ln w="57150">
                <a:solidFill>
                  <a:schemeClr val="tx1">
                    <a:lumMod val="95000"/>
                    <a:lumOff val="5000"/>
                  </a:schemeClr>
                </a:solidFill>
              </a:ln>
              <a:solidFill>
                <a:schemeClr val="bg1"/>
              </a:solidFill>
              <a:latin typeface="Wide Latin" panose="020A0A07050505020404" pitchFamily="18" charset="0"/>
            </a:endParaRPr>
          </a:p>
          <a:p>
            <a:pPr algn="ctr"/>
            <a:r>
              <a:rPr lang="de-DE" sz="9600" dirty="0">
                <a:ln w="57150">
                  <a:solidFill>
                    <a:schemeClr val="tx1">
                      <a:lumMod val="95000"/>
                      <a:lumOff val="5000"/>
                    </a:schemeClr>
                  </a:solidFill>
                </a:ln>
                <a:solidFill>
                  <a:schemeClr val="bg1"/>
                </a:solidFill>
                <a:latin typeface="Wide Latin" panose="020A0A07050505020404" pitchFamily="18" charset="0"/>
              </a:rPr>
              <a:t>-Defense-</a:t>
            </a:r>
          </a:p>
        </p:txBody>
      </p:sp>
    </p:spTree>
    <p:extLst>
      <p:ext uri="{BB962C8B-B14F-4D97-AF65-F5344CB8AC3E}">
        <p14:creationId xmlns:p14="http://schemas.microsoft.com/office/powerpoint/2010/main" val="39039312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183730" y="459569"/>
            <a:ext cx="1024588" cy="517180"/>
            <a:chOff x="3183730" y="459569"/>
            <a:chExt cx="1024588" cy="517180"/>
          </a:xfrm>
        </p:grpSpPr>
        <p:sp>
          <p:nvSpPr>
            <p:cNvPr id="12" name="Rechteck 11"/>
            <p:cNvSpPr/>
            <p:nvPr/>
          </p:nvSpPr>
          <p:spPr>
            <a:xfrm rot="5400000">
              <a:off x="3666035" y="-22736"/>
              <a:ext cx="59978" cy="1024588"/>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3686275" y="454706"/>
              <a:ext cx="57598" cy="986488"/>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 name="Textfeld 1"/>
          <p:cNvSpPr txBox="1"/>
          <p:nvPr/>
        </p:nvSpPr>
        <p:spPr>
          <a:xfrm>
            <a:off x="2635029" y="264939"/>
            <a:ext cx="5754848" cy="1015663"/>
          </a:xfrm>
          <a:prstGeom prst="rect">
            <a:avLst/>
          </a:prstGeom>
          <a:noFill/>
        </p:spPr>
        <p:txBody>
          <a:bodyPr wrap="square" rtlCol="0">
            <a:spAutoFit/>
          </a:bodyPr>
          <a:lstStyle/>
          <a:p>
            <a:r>
              <a:rPr lang="de-DE" sz="6000" dirty="0">
                <a:solidFill>
                  <a:srgbClr val="0070C0"/>
                </a:solidFill>
                <a:latin typeface="Underground NF" panose="02010703030304020202" pitchFamily="2" charset="0"/>
              </a:rPr>
              <a:t>Basis</a:t>
            </a:r>
          </a:p>
        </p:txBody>
      </p:sp>
      <p:sp>
        <p:nvSpPr>
          <p:cNvPr id="14" name="Textfeld 13"/>
          <p:cNvSpPr txBox="1"/>
          <p:nvPr/>
        </p:nvSpPr>
        <p:spPr>
          <a:xfrm>
            <a:off x="3221829" y="1325460"/>
            <a:ext cx="7876806" cy="300082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de-DE" dirty="0">
                <a:solidFill>
                  <a:srgbClr val="0070C0"/>
                </a:solidFill>
                <a:latin typeface="Arial Black" panose="020B0A04020102020204" pitchFamily="34" charset="0"/>
              </a:rPr>
              <a:t>Muskeln oder Müll</a:t>
            </a:r>
          </a:p>
          <a:p>
            <a:pPr marL="285750" indent="-285750">
              <a:lnSpc>
                <a:spcPct val="150000"/>
              </a:lnSpc>
              <a:buFont typeface="Arial" panose="020B0604020202020204" pitchFamily="34" charset="0"/>
              <a:buChar char="•"/>
            </a:pPr>
            <a:r>
              <a:rPr lang="de-DE" dirty="0">
                <a:solidFill>
                  <a:srgbClr val="0070C0"/>
                </a:solidFill>
                <a:latin typeface="Arial Black" panose="020B0A04020102020204" pitchFamily="34" charset="0"/>
              </a:rPr>
              <a:t>Enge Line oder Lose Line</a:t>
            </a:r>
          </a:p>
          <a:p>
            <a:pPr marL="285750" indent="-285750">
              <a:lnSpc>
                <a:spcPct val="150000"/>
              </a:lnSpc>
              <a:buFont typeface="Arial" panose="020B0604020202020204" pitchFamily="34" charset="0"/>
              <a:buChar char="•"/>
            </a:pPr>
            <a:r>
              <a:rPr lang="de-DE" dirty="0">
                <a:solidFill>
                  <a:srgbClr val="0070C0"/>
                </a:solidFill>
                <a:latin typeface="Arial Black" panose="020B0A04020102020204" pitchFamily="34" charset="0"/>
              </a:rPr>
              <a:t>2 Felder Abstand zur Mittellinie</a:t>
            </a:r>
          </a:p>
          <a:p>
            <a:pPr marL="285750" indent="-285750">
              <a:lnSpc>
                <a:spcPct val="150000"/>
              </a:lnSpc>
              <a:buFont typeface="Arial" panose="020B0604020202020204" pitchFamily="34" charset="0"/>
              <a:buChar char="•"/>
            </a:pPr>
            <a:r>
              <a:rPr lang="de-DE" dirty="0">
                <a:solidFill>
                  <a:srgbClr val="0070C0"/>
                </a:solidFill>
                <a:latin typeface="Arial Black" panose="020B0A04020102020204" pitchFamily="34" charset="0"/>
              </a:rPr>
              <a:t>Starke Reserve</a:t>
            </a:r>
          </a:p>
          <a:p>
            <a:pPr marL="285750" indent="-285750">
              <a:lnSpc>
                <a:spcPct val="150000"/>
              </a:lnSpc>
              <a:buFont typeface="Arial" panose="020B0604020202020204" pitchFamily="34" charset="0"/>
              <a:buChar char="•"/>
            </a:pPr>
            <a:r>
              <a:rPr lang="de-DE" dirty="0">
                <a:solidFill>
                  <a:srgbClr val="0070C0"/>
                </a:solidFill>
                <a:latin typeface="Arial Black" panose="020B0A04020102020204" pitchFamily="34" charset="0"/>
              </a:rPr>
              <a:t>Abstand zu Seitenlinie</a:t>
            </a:r>
          </a:p>
          <a:p>
            <a:pPr marL="285750" indent="-285750">
              <a:lnSpc>
                <a:spcPct val="150000"/>
              </a:lnSpc>
              <a:buFont typeface="Arial" panose="020B0604020202020204" pitchFamily="34" charset="0"/>
              <a:buChar char="•"/>
            </a:pPr>
            <a:r>
              <a:rPr lang="de-DE" dirty="0">
                <a:solidFill>
                  <a:srgbClr val="0070C0"/>
                </a:solidFill>
                <a:latin typeface="Arial Black" panose="020B0A04020102020204" pitchFamily="34" charset="0"/>
              </a:rPr>
              <a:t>Schwerpunkte setzen</a:t>
            </a:r>
          </a:p>
          <a:p>
            <a:pPr marL="285750" indent="-285750">
              <a:lnSpc>
                <a:spcPct val="150000"/>
              </a:lnSpc>
              <a:buFont typeface="Arial" panose="020B0604020202020204" pitchFamily="34" charset="0"/>
              <a:buChar char="•"/>
            </a:pPr>
            <a:endParaRPr lang="de-DE" dirty="0">
              <a:solidFill>
                <a:srgbClr val="0070C0"/>
              </a:solidFill>
              <a:latin typeface="Arial Black" panose="020B0A04020102020204" pitchFamily="34" charset="0"/>
            </a:endParaRPr>
          </a:p>
        </p:txBody>
      </p:sp>
    </p:spTree>
    <p:extLst>
      <p:ext uri="{BB962C8B-B14F-4D97-AF65-F5344CB8AC3E}">
        <p14:creationId xmlns:p14="http://schemas.microsoft.com/office/powerpoint/2010/main" val="132873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183730" y="463436"/>
            <a:ext cx="1887034" cy="523701"/>
            <a:chOff x="3183730" y="463436"/>
            <a:chExt cx="1887034" cy="523701"/>
          </a:xfrm>
        </p:grpSpPr>
        <p:sp>
          <p:nvSpPr>
            <p:cNvPr id="12" name="Rechteck 11"/>
            <p:cNvSpPr/>
            <p:nvPr/>
          </p:nvSpPr>
          <p:spPr>
            <a:xfrm rot="5400000">
              <a:off x="4104387" y="-457221"/>
              <a:ext cx="45719" cy="188703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122695" y="39068"/>
              <a:ext cx="47204" cy="184893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 name="Textfeld 1"/>
          <p:cNvSpPr txBox="1"/>
          <p:nvPr/>
        </p:nvSpPr>
        <p:spPr>
          <a:xfrm>
            <a:off x="2649531" y="276336"/>
            <a:ext cx="5754848" cy="1015663"/>
          </a:xfrm>
          <a:prstGeom prst="rect">
            <a:avLst/>
          </a:prstGeom>
          <a:noFill/>
        </p:spPr>
        <p:txBody>
          <a:bodyPr wrap="square" rtlCol="0">
            <a:spAutoFit/>
          </a:bodyPr>
          <a:lstStyle/>
          <a:p>
            <a:r>
              <a:rPr lang="de-DE" sz="6000" dirty="0">
                <a:solidFill>
                  <a:srgbClr val="0070C0"/>
                </a:solidFill>
                <a:latin typeface="Underground NF" panose="02010703030304020202" pitchFamily="2" charset="0"/>
              </a:rPr>
              <a:t>Legende</a:t>
            </a:r>
          </a:p>
        </p:txBody>
      </p:sp>
      <p:sp>
        <p:nvSpPr>
          <p:cNvPr id="4" name="Ellipse 3"/>
          <p:cNvSpPr/>
          <p:nvPr/>
        </p:nvSpPr>
        <p:spPr>
          <a:xfrm>
            <a:off x="2961409" y="1479099"/>
            <a:ext cx="914400" cy="91440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Textfeld 14"/>
          <p:cNvSpPr txBox="1"/>
          <p:nvPr/>
        </p:nvSpPr>
        <p:spPr>
          <a:xfrm>
            <a:off x="3875809" y="1669815"/>
            <a:ext cx="2025579" cy="464743"/>
          </a:xfrm>
          <a:prstGeom prst="rect">
            <a:avLst/>
          </a:prstGeom>
          <a:noFill/>
        </p:spPr>
        <p:txBody>
          <a:bodyPr wrap="square" rtlCol="0">
            <a:spAutoFit/>
          </a:bodyPr>
          <a:lstStyle/>
          <a:p>
            <a:pPr>
              <a:lnSpc>
                <a:spcPct val="150000"/>
              </a:lnSpc>
            </a:pPr>
            <a:r>
              <a:rPr lang="de-DE" dirty="0">
                <a:solidFill>
                  <a:srgbClr val="0070C0"/>
                </a:solidFill>
                <a:latin typeface="Arial Black" panose="020B0A04020102020204" pitchFamily="34" charset="0"/>
              </a:rPr>
              <a:t>Eigene Spieler</a:t>
            </a:r>
          </a:p>
        </p:txBody>
      </p:sp>
      <p:sp>
        <p:nvSpPr>
          <p:cNvPr id="16" name="Ellipse 15"/>
          <p:cNvSpPr/>
          <p:nvPr/>
        </p:nvSpPr>
        <p:spPr>
          <a:xfrm>
            <a:off x="2943394" y="2827647"/>
            <a:ext cx="914400" cy="914400"/>
          </a:xfrm>
          <a:prstGeom prst="ellipse">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Textfeld 16"/>
          <p:cNvSpPr txBox="1"/>
          <p:nvPr/>
        </p:nvSpPr>
        <p:spPr>
          <a:xfrm>
            <a:off x="3857794" y="3012000"/>
            <a:ext cx="2819402" cy="464743"/>
          </a:xfrm>
          <a:prstGeom prst="rect">
            <a:avLst/>
          </a:prstGeom>
          <a:noFill/>
        </p:spPr>
        <p:txBody>
          <a:bodyPr wrap="square" rtlCol="0">
            <a:spAutoFit/>
          </a:bodyPr>
          <a:lstStyle/>
          <a:p>
            <a:pPr>
              <a:lnSpc>
                <a:spcPct val="150000"/>
              </a:lnSpc>
            </a:pPr>
            <a:r>
              <a:rPr lang="de-DE" dirty="0">
                <a:solidFill>
                  <a:srgbClr val="0070C0"/>
                </a:solidFill>
                <a:latin typeface="Arial Black" panose="020B0A04020102020204" pitchFamily="34" charset="0"/>
              </a:rPr>
              <a:t>Gegnerische Spieler</a:t>
            </a:r>
          </a:p>
        </p:txBody>
      </p:sp>
      <p:sp>
        <p:nvSpPr>
          <p:cNvPr id="18" name="Ellipse 17"/>
          <p:cNvSpPr/>
          <p:nvPr/>
        </p:nvSpPr>
        <p:spPr>
          <a:xfrm>
            <a:off x="6864928" y="1475634"/>
            <a:ext cx="914400" cy="91440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4400" dirty="0"/>
              <a:t>S</a:t>
            </a:r>
          </a:p>
        </p:txBody>
      </p:sp>
      <p:sp>
        <p:nvSpPr>
          <p:cNvPr id="19" name="Textfeld 18"/>
          <p:cNvSpPr txBox="1"/>
          <p:nvPr/>
        </p:nvSpPr>
        <p:spPr>
          <a:xfrm>
            <a:off x="7893628" y="1666350"/>
            <a:ext cx="4298372" cy="923330"/>
          </a:xfrm>
          <a:prstGeom prst="rect">
            <a:avLst/>
          </a:prstGeom>
          <a:noFill/>
        </p:spPr>
        <p:txBody>
          <a:bodyPr wrap="square" rtlCol="0">
            <a:spAutoFit/>
          </a:bodyPr>
          <a:lstStyle/>
          <a:p>
            <a:pPr>
              <a:lnSpc>
                <a:spcPct val="150000"/>
              </a:lnSpc>
            </a:pPr>
            <a:r>
              <a:rPr lang="de-DE" dirty="0">
                <a:solidFill>
                  <a:srgbClr val="0070C0"/>
                </a:solidFill>
                <a:latin typeface="Arial Black" panose="020B0A04020102020204" pitchFamily="34" charset="0"/>
              </a:rPr>
              <a:t>Spieler mit hoher Stärke,</a:t>
            </a:r>
          </a:p>
          <a:p>
            <a:pPr>
              <a:lnSpc>
                <a:spcPct val="150000"/>
              </a:lnSpc>
            </a:pPr>
            <a:r>
              <a:rPr lang="de-DE" dirty="0">
                <a:solidFill>
                  <a:srgbClr val="0070C0"/>
                </a:solidFill>
                <a:latin typeface="Arial Black" panose="020B0A04020102020204" pitchFamily="34" charset="0"/>
              </a:rPr>
              <a:t>auch Side-</a:t>
            </a:r>
            <a:r>
              <a:rPr lang="de-DE" dirty="0" err="1">
                <a:solidFill>
                  <a:srgbClr val="0070C0"/>
                </a:solidFill>
                <a:latin typeface="Arial Black" panose="020B0A04020102020204" pitchFamily="34" charset="0"/>
              </a:rPr>
              <a:t>Step</a:t>
            </a:r>
            <a:r>
              <a:rPr lang="de-DE" dirty="0">
                <a:solidFill>
                  <a:srgbClr val="0070C0"/>
                </a:solidFill>
                <a:latin typeface="Arial Black" panose="020B0A04020102020204" pitchFamily="34" charset="0"/>
              </a:rPr>
              <a:t> oder Stand Firm</a:t>
            </a:r>
          </a:p>
        </p:txBody>
      </p:sp>
      <p:sp>
        <p:nvSpPr>
          <p:cNvPr id="20" name="Textfeld 19"/>
          <p:cNvSpPr txBox="1"/>
          <p:nvPr/>
        </p:nvSpPr>
        <p:spPr>
          <a:xfrm>
            <a:off x="7893628" y="2975222"/>
            <a:ext cx="4087090" cy="880241"/>
          </a:xfrm>
          <a:prstGeom prst="rect">
            <a:avLst/>
          </a:prstGeom>
          <a:noFill/>
        </p:spPr>
        <p:txBody>
          <a:bodyPr wrap="square" rtlCol="0">
            <a:spAutoFit/>
          </a:bodyPr>
          <a:lstStyle/>
          <a:p>
            <a:pPr>
              <a:lnSpc>
                <a:spcPct val="150000"/>
              </a:lnSpc>
            </a:pPr>
            <a:r>
              <a:rPr lang="de-DE" dirty="0">
                <a:solidFill>
                  <a:srgbClr val="0070C0"/>
                </a:solidFill>
                <a:latin typeface="Arial Black" panose="020B0A04020102020204" pitchFamily="34" charset="0"/>
              </a:rPr>
              <a:t>Ort an den der Ball gekickt wird</a:t>
            </a:r>
          </a:p>
        </p:txBody>
      </p:sp>
      <p:sp>
        <p:nvSpPr>
          <p:cNvPr id="21" name="Ellipse 20"/>
          <p:cNvSpPr/>
          <p:nvPr/>
        </p:nvSpPr>
        <p:spPr>
          <a:xfrm>
            <a:off x="6864928" y="2827647"/>
            <a:ext cx="914400" cy="914400"/>
          </a:xfrm>
          <a:prstGeom prst="ellipse">
            <a:avLst/>
          </a:prstGeom>
          <a:solidFill>
            <a:schemeClr val="bg1">
              <a:lumMod val="95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4400" dirty="0">
                <a:solidFill>
                  <a:schemeClr val="tx1"/>
                </a:solidFill>
              </a:rPr>
              <a:t>k</a:t>
            </a:r>
          </a:p>
        </p:txBody>
      </p:sp>
      <p:sp>
        <p:nvSpPr>
          <p:cNvPr id="22" name="Ellipse 21"/>
          <p:cNvSpPr/>
          <p:nvPr/>
        </p:nvSpPr>
        <p:spPr>
          <a:xfrm>
            <a:off x="2943394" y="4101793"/>
            <a:ext cx="914400" cy="91440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4400" dirty="0"/>
              <a:t>!</a:t>
            </a:r>
          </a:p>
        </p:txBody>
      </p:sp>
      <p:sp>
        <p:nvSpPr>
          <p:cNvPr id="23" name="Textfeld 22"/>
          <p:cNvSpPr txBox="1"/>
          <p:nvPr/>
        </p:nvSpPr>
        <p:spPr>
          <a:xfrm>
            <a:off x="3875809" y="4226470"/>
            <a:ext cx="3539839" cy="464743"/>
          </a:xfrm>
          <a:prstGeom prst="rect">
            <a:avLst/>
          </a:prstGeom>
          <a:noFill/>
        </p:spPr>
        <p:txBody>
          <a:bodyPr wrap="square" rtlCol="0">
            <a:spAutoFit/>
          </a:bodyPr>
          <a:lstStyle/>
          <a:p>
            <a:pPr>
              <a:lnSpc>
                <a:spcPct val="150000"/>
              </a:lnSpc>
            </a:pPr>
            <a:r>
              <a:rPr lang="de-DE" dirty="0">
                <a:solidFill>
                  <a:srgbClr val="0070C0"/>
                </a:solidFill>
                <a:latin typeface="Arial Black" panose="020B0A04020102020204" pitchFamily="34" charset="0"/>
              </a:rPr>
              <a:t>Zu schützende Spieler</a:t>
            </a:r>
          </a:p>
        </p:txBody>
      </p:sp>
    </p:spTree>
    <p:extLst>
      <p:ext uri="{BB962C8B-B14F-4D97-AF65-F5344CB8AC3E}">
        <p14:creationId xmlns:p14="http://schemas.microsoft.com/office/powerpoint/2010/main" val="4154298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400594" y="462300"/>
            <a:ext cx="3873044" cy="518520"/>
            <a:chOff x="3183730" y="473828"/>
            <a:chExt cx="3873044" cy="518520"/>
          </a:xfrm>
        </p:grpSpPr>
        <p:sp>
          <p:nvSpPr>
            <p:cNvPr id="12" name="Rechteck 11"/>
            <p:cNvSpPr/>
            <p:nvPr/>
          </p:nvSpPr>
          <p:spPr>
            <a:xfrm rot="5400000">
              <a:off x="5097392" y="-1439834"/>
              <a:ext cx="45719" cy="387304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5107898" y="-956526"/>
              <a:ext cx="62806" cy="383494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 name="Textfeld 1"/>
          <p:cNvSpPr txBox="1"/>
          <p:nvPr/>
        </p:nvSpPr>
        <p:spPr>
          <a:xfrm>
            <a:off x="2649531" y="276336"/>
            <a:ext cx="5754848" cy="1015663"/>
          </a:xfrm>
          <a:prstGeom prst="rect">
            <a:avLst/>
          </a:prstGeom>
          <a:noFill/>
        </p:spPr>
        <p:txBody>
          <a:bodyPr wrap="square" rtlCol="0">
            <a:spAutoFit/>
          </a:bodyPr>
          <a:lstStyle/>
          <a:p>
            <a:r>
              <a:rPr lang="de-DE" sz="6000" dirty="0">
                <a:solidFill>
                  <a:srgbClr val="0070C0"/>
                </a:solidFill>
                <a:latin typeface="Underground NF" panose="02010703030304020202" pitchFamily="2" charset="0"/>
              </a:rPr>
              <a:t>Aufstellungen</a:t>
            </a:r>
          </a:p>
        </p:txBody>
      </p:sp>
      <p:sp>
        <p:nvSpPr>
          <p:cNvPr id="24" name="Textfeld 23"/>
          <p:cNvSpPr txBox="1"/>
          <p:nvPr/>
        </p:nvSpPr>
        <p:spPr>
          <a:xfrm>
            <a:off x="3221829" y="1325460"/>
            <a:ext cx="3968680" cy="3831818"/>
          </a:xfrm>
          <a:prstGeom prst="rect">
            <a:avLst/>
          </a:prstGeom>
          <a:noFill/>
        </p:spPr>
        <p:txBody>
          <a:bodyPr wrap="square" rtlCol="0">
            <a:spAutoFit/>
          </a:bodyPr>
          <a:lstStyle/>
          <a:p>
            <a:pPr marL="342900" indent="-342900">
              <a:lnSpc>
                <a:spcPct val="150000"/>
              </a:lnSpc>
              <a:buClr>
                <a:srgbClr val="0070C0"/>
              </a:buClr>
              <a:buFont typeface="+mj-lt"/>
              <a:buAutoNum type="alphaLcPeriod"/>
            </a:pPr>
            <a:r>
              <a:rPr lang="de-DE" dirty="0" err="1">
                <a:solidFill>
                  <a:srgbClr val="0070C0"/>
                </a:solidFill>
                <a:latin typeface="Arial Black" panose="020B0A04020102020204" pitchFamily="34" charset="0"/>
              </a:rPr>
              <a:t>Spread</a:t>
            </a:r>
            <a:endParaRPr lang="de-DE" dirty="0">
              <a:solidFill>
                <a:srgbClr val="0070C0"/>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Klassischer </a:t>
            </a:r>
            <a:r>
              <a:rPr lang="de-DE" dirty="0" err="1">
                <a:solidFill>
                  <a:srgbClr val="0070C0"/>
                </a:solidFill>
                <a:latin typeface="Arial Black" panose="020B0A04020102020204" pitchFamily="34" charset="0"/>
              </a:rPr>
              <a:t>Spread</a:t>
            </a:r>
            <a:endParaRPr lang="de-DE" dirty="0">
              <a:solidFill>
                <a:srgbClr val="0070C0"/>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Langbogen</a:t>
            </a:r>
          </a:p>
          <a:p>
            <a:pPr marL="400050" indent="-400050">
              <a:lnSpc>
                <a:spcPct val="150000"/>
              </a:lnSpc>
              <a:buClr>
                <a:srgbClr val="0070C0"/>
              </a:buClr>
              <a:buFont typeface="+mj-lt"/>
              <a:buAutoNum type="alphaLcPeriod"/>
            </a:pPr>
            <a:r>
              <a:rPr lang="de-DE" dirty="0">
                <a:solidFill>
                  <a:srgbClr val="0070C0"/>
                </a:solidFill>
                <a:latin typeface="Arial Black" panose="020B0A04020102020204" pitchFamily="34" charset="0"/>
              </a:rPr>
              <a:t>Chevron</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Klassischer Chevron</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Aggressiver Chevron</a:t>
            </a:r>
          </a:p>
          <a:p>
            <a:pPr marL="857250" lvl="1" indent="-400050">
              <a:lnSpc>
                <a:spcPct val="150000"/>
              </a:lnSpc>
              <a:buClr>
                <a:srgbClr val="0070C0"/>
              </a:buClr>
              <a:buFont typeface="+mj-lt"/>
              <a:buAutoNum type="arabicPeriod"/>
            </a:pPr>
            <a:r>
              <a:rPr lang="de-DE" dirty="0" err="1">
                <a:solidFill>
                  <a:srgbClr val="0070C0"/>
                </a:solidFill>
                <a:latin typeface="Arial Black" panose="020B0A04020102020204" pitchFamily="34" charset="0"/>
              </a:rPr>
              <a:t>Asymetrischer</a:t>
            </a:r>
            <a:r>
              <a:rPr lang="de-DE" dirty="0">
                <a:solidFill>
                  <a:srgbClr val="0070C0"/>
                </a:solidFill>
                <a:latin typeface="Arial Black" panose="020B0A04020102020204" pitchFamily="34" charset="0"/>
              </a:rPr>
              <a:t> Chevron</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Anti-Elfen Chevron</a:t>
            </a:r>
          </a:p>
          <a:p>
            <a:pPr marL="857250" lvl="1" indent="-400050">
              <a:lnSpc>
                <a:spcPct val="150000"/>
              </a:lnSpc>
              <a:buClr>
                <a:srgbClr val="0070C0"/>
              </a:buClr>
              <a:buFont typeface="+mj-lt"/>
              <a:buAutoNum type="arabicPeriod"/>
            </a:pPr>
            <a:endParaRPr lang="de-DE" dirty="0">
              <a:solidFill>
                <a:srgbClr val="0070C0"/>
              </a:solidFill>
              <a:latin typeface="Arial Black" panose="020B0A04020102020204" pitchFamily="34" charset="0"/>
            </a:endParaRPr>
          </a:p>
        </p:txBody>
      </p:sp>
      <p:sp>
        <p:nvSpPr>
          <p:cNvPr id="25" name="Textfeld 24"/>
          <p:cNvSpPr txBox="1"/>
          <p:nvPr/>
        </p:nvSpPr>
        <p:spPr>
          <a:xfrm>
            <a:off x="7273636" y="1325460"/>
            <a:ext cx="3968680" cy="3000821"/>
          </a:xfrm>
          <a:prstGeom prst="rect">
            <a:avLst/>
          </a:prstGeom>
          <a:noFill/>
        </p:spPr>
        <p:txBody>
          <a:bodyPr wrap="square" rtlCol="0">
            <a:spAutoFit/>
          </a:bodyPr>
          <a:lstStyle/>
          <a:p>
            <a:pPr marL="342900" indent="-342900">
              <a:lnSpc>
                <a:spcPct val="150000"/>
              </a:lnSpc>
              <a:buClr>
                <a:srgbClr val="0070C0"/>
              </a:buClr>
              <a:buFont typeface="+mj-lt"/>
              <a:buAutoNum type="alphaLcPeriod" startAt="3"/>
            </a:pPr>
            <a:r>
              <a:rPr lang="de-DE" dirty="0" err="1">
                <a:solidFill>
                  <a:srgbClr val="0070C0"/>
                </a:solidFill>
                <a:latin typeface="Arial Black" panose="020B0A04020102020204" pitchFamily="34" charset="0"/>
              </a:rPr>
              <a:t>Asymetrisch</a:t>
            </a:r>
            <a:endParaRPr lang="de-DE" dirty="0">
              <a:solidFill>
                <a:srgbClr val="0070C0"/>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Semi-</a:t>
            </a:r>
            <a:r>
              <a:rPr lang="de-DE" dirty="0" err="1">
                <a:solidFill>
                  <a:srgbClr val="0070C0"/>
                </a:solidFill>
                <a:latin typeface="Arial Black" panose="020B0A04020102020204" pitchFamily="34" charset="0"/>
              </a:rPr>
              <a:t>asymetrisch</a:t>
            </a:r>
            <a:endParaRPr lang="de-DE" dirty="0">
              <a:solidFill>
                <a:srgbClr val="0070C0"/>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Absolut </a:t>
            </a:r>
            <a:r>
              <a:rPr lang="de-DE" dirty="0" err="1">
                <a:solidFill>
                  <a:srgbClr val="0070C0"/>
                </a:solidFill>
                <a:latin typeface="Arial Black" panose="020B0A04020102020204" pitchFamily="34" charset="0"/>
              </a:rPr>
              <a:t>asymetrisch</a:t>
            </a:r>
            <a:endParaRPr lang="de-DE" dirty="0">
              <a:solidFill>
                <a:srgbClr val="0070C0"/>
              </a:solidFill>
              <a:latin typeface="Arial Black" panose="020B0A04020102020204" pitchFamily="34" charset="0"/>
            </a:endParaRPr>
          </a:p>
          <a:p>
            <a:pPr marL="400050" indent="-400050">
              <a:lnSpc>
                <a:spcPct val="150000"/>
              </a:lnSpc>
              <a:buClr>
                <a:srgbClr val="0070C0"/>
              </a:buClr>
              <a:buFont typeface="+mj-lt"/>
              <a:buAutoNum type="alphaLcPeriod" startAt="3"/>
            </a:pPr>
            <a:r>
              <a:rPr lang="de-DE" dirty="0">
                <a:solidFill>
                  <a:srgbClr val="0070C0"/>
                </a:solidFill>
                <a:latin typeface="Arial Black" panose="020B0A04020102020204" pitchFamily="34" charset="0"/>
              </a:rPr>
              <a:t>Sehr defensiv</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Anti-Foul</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Semi-Anti-Foul</a:t>
            </a:r>
          </a:p>
          <a:p>
            <a:pPr marL="400050" indent="-400050">
              <a:lnSpc>
                <a:spcPct val="150000"/>
              </a:lnSpc>
              <a:buClr>
                <a:srgbClr val="0070C0"/>
              </a:buClr>
              <a:buFont typeface="+mj-lt"/>
              <a:buAutoNum type="alphaLcPeriod" startAt="3"/>
            </a:pPr>
            <a:r>
              <a:rPr lang="de-DE" dirty="0">
                <a:solidFill>
                  <a:srgbClr val="0070C0"/>
                </a:solidFill>
                <a:latin typeface="Arial Black" panose="020B0A04020102020204" pitchFamily="34" charset="0"/>
              </a:rPr>
              <a:t>Echsenmenschen</a:t>
            </a:r>
          </a:p>
        </p:txBody>
      </p:sp>
    </p:spTree>
    <p:extLst>
      <p:ext uri="{BB962C8B-B14F-4D97-AF65-F5344CB8AC3E}">
        <p14:creationId xmlns:p14="http://schemas.microsoft.com/office/powerpoint/2010/main" val="21215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5">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5">
                                            <p:txEl>
                                              <p:pRg st="4" end="4"/>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P spid="2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2" y="451875"/>
            <a:ext cx="3001669" cy="514480"/>
            <a:chOff x="3183730" y="473829"/>
            <a:chExt cx="3001669" cy="514480"/>
          </a:xfrm>
        </p:grpSpPr>
        <p:sp>
          <p:nvSpPr>
            <p:cNvPr id="12" name="Rechteck 11"/>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0" y="-522858"/>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9201949" y="-222601"/>
            <a:ext cx="60746" cy="140277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9163433" y="196080"/>
            <a:ext cx="58767" cy="148178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extfeld 1"/>
          <p:cNvSpPr txBox="1"/>
          <p:nvPr/>
        </p:nvSpPr>
        <p:spPr>
          <a:xfrm>
            <a:off x="2649530" y="245163"/>
            <a:ext cx="7637469"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a)1</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Klassischer </a:t>
            </a:r>
            <a:r>
              <a:rPr lang="de-DE" sz="6000" dirty="0" err="1">
                <a:solidFill>
                  <a:srgbClr val="0070C0"/>
                </a:solidFill>
                <a:latin typeface="Underground NF" panose="02010703030304020202" pitchFamily="2" charset="0"/>
              </a:rPr>
              <a:t>Spread</a:t>
            </a:r>
            <a:endParaRPr lang="de-DE" sz="6000" dirty="0">
              <a:solidFill>
                <a:srgbClr val="0070C0"/>
              </a:solidFill>
              <a:latin typeface="Underground NF" panose="02010703030304020202" pitchFamily="2" charset="0"/>
            </a:endParaRPr>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7" name="Ellipse 26"/>
          <p:cNvSpPr/>
          <p:nvPr/>
        </p:nvSpPr>
        <p:spPr>
          <a:xfrm>
            <a:off x="7039150" y="179316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177979" y="284961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9" name="Ellipse 28"/>
          <p:cNvSpPr/>
          <p:nvPr/>
        </p:nvSpPr>
        <p:spPr>
          <a:xfrm>
            <a:off x="8251723" y="179316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5803151"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8872776"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33" name="Ellipse 32"/>
          <p:cNvSpPr/>
          <p:nvPr/>
        </p:nvSpPr>
        <p:spPr>
          <a:xfrm>
            <a:off x="3925781"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315968"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7042142" y="28558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7042404" y="393866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10111508"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10737101"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836425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2" y="451875"/>
            <a:ext cx="2856196" cy="524871"/>
            <a:chOff x="3183730" y="473829"/>
            <a:chExt cx="2856196" cy="524871"/>
          </a:xfrm>
        </p:grpSpPr>
        <p:sp>
          <p:nvSpPr>
            <p:cNvPr id="12" name="Rechteck 11"/>
            <p:cNvSpPr/>
            <p:nvPr/>
          </p:nvSpPr>
          <p:spPr>
            <a:xfrm rot="5400000">
              <a:off x="4577992" y="-920433"/>
              <a:ext cx="67670" cy="285619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596299" y="-444926"/>
              <a:ext cx="69157" cy="2818096"/>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23" name="Gruppieren 22"/>
          <p:cNvGrpSpPr/>
          <p:nvPr/>
        </p:nvGrpSpPr>
        <p:grpSpPr>
          <a:xfrm>
            <a:off x="2581039"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Textfeld 1"/>
          <p:cNvSpPr txBox="1"/>
          <p:nvPr/>
        </p:nvSpPr>
        <p:spPr>
          <a:xfrm>
            <a:off x="2649530" y="255554"/>
            <a:ext cx="7637469"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a)2</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Langbogen</a:t>
            </a:r>
          </a:p>
        </p:txBody>
      </p:sp>
      <p:sp>
        <p:nvSpPr>
          <p:cNvPr id="21" name="Ellipse 20"/>
          <p:cNvSpPr/>
          <p:nvPr/>
        </p:nvSpPr>
        <p:spPr>
          <a:xfrm>
            <a:off x="7039150"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8277882"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5803151"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5177979" y="284961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8" name="Ellipse 27"/>
          <p:cNvSpPr/>
          <p:nvPr/>
        </p:nvSpPr>
        <p:spPr>
          <a:xfrm>
            <a:off x="8872776"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9" name="Ellipse 28"/>
          <p:cNvSpPr/>
          <p:nvPr/>
        </p:nvSpPr>
        <p:spPr>
          <a:xfrm>
            <a:off x="3925781"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3344543" y="34283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10111508"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10737101"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5803151"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7679406" y="34283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241500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400594" y="462300"/>
            <a:ext cx="3873044" cy="518520"/>
            <a:chOff x="3183730" y="473828"/>
            <a:chExt cx="3873044" cy="518520"/>
          </a:xfrm>
        </p:grpSpPr>
        <p:sp>
          <p:nvSpPr>
            <p:cNvPr id="12" name="Rechteck 11"/>
            <p:cNvSpPr/>
            <p:nvPr/>
          </p:nvSpPr>
          <p:spPr>
            <a:xfrm rot="5400000">
              <a:off x="5097392" y="-1439834"/>
              <a:ext cx="45719" cy="387304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5107898" y="-956526"/>
              <a:ext cx="62806" cy="383494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 name="Textfeld 1"/>
          <p:cNvSpPr txBox="1"/>
          <p:nvPr/>
        </p:nvSpPr>
        <p:spPr>
          <a:xfrm>
            <a:off x="2649531" y="265945"/>
            <a:ext cx="5754848" cy="1015663"/>
          </a:xfrm>
          <a:prstGeom prst="rect">
            <a:avLst/>
          </a:prstGeom>
          <a:noFill/>
        </p:spPr>
        <p:txBody>
          <a:bodyPr wrap="square" rtlCol="0">
            <a:spAutoFit/>
          </a:bodyPr>
          <a:lstStyle/>
          <a:p>
            <a:r>
              <a:rPr lang="de-DE" sz="6000" dirty="0">
                <a:solidFill>
                  <a:srgbClr val="0070C0"/>
                </a:solidFill>
                <a:latin typeface="Underground NF" panose="02010703030304020202" pitchFamily="2" charset="0"/>
              </a:rPr>
              <a:t>Aufstellungen</a:t>
            </a:r>
          </a:p>
        </p:txBody>
      </p:sp>
      <p:sp>
        <p:nvSpPr>
          <p:cNvPr id="24" name="Textfeld 23"/>
          <p:cNvSpPr txBox="1"/>
          <p:nvPr/>
        </p:nvSpPr>
        <p:spPr>
          <a:xfrm>
            <a:off x="3221829" y="1325460"/>
            <a:ext cx="3968680" cy="3831818"/>
          </a:xfrm>
          <a:prstGeom prst="rect">
            <a:avLst/>
          </a:prstGeom>
          <a:noFill/>
        </p:spPr>
        <p:txBody>
          <a:bodyPr wrap="square" rtlCol="0">
            <a:spAutoFit/>
          </a:bodyPr>
          <a:lstStyle/>
          <a:p>
            <a:pPr marL="342900" indent="-342900">
              <a:lnSpc>
                <a:spcPct val="150000"/>
              </a:lnSpc>
              <a:buClr>
                <a:srgbClr val="0070C0"/>
              </a:buClr>
              <a:buFont typeface="+mj-lt"/>
              <a:buAutoNum type="alphaLcPeriod"/>
            </a:pP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Klassischer </a:t>
            </a: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Langbogen</a:t>
            </a:r>
          </a:p>
          <a:p>
            <a:pPr marL="400050" indent="-400050">
              <a:lnSpc>
                <a:spcPct val="150000"/>
              </a:lnSpc>
              <a:buClr>
                <a:srgbClr val="0070C0"/>
              </a:buClr>
              <a:buFont typeface="+mj-lt"/>
              <a:buAutoNum type="alphaLcPeriod"/>
            </a:pPr>
            <a:r>
              <a:rPr lang="de-DE" dirty="0">
                <a:solidFill>
                  <a:srgbClr val="0070C0"/>
                </a:solidFill>
                <a:latin typeface="Arial Black" panose="020B0A04020102020204" pitchFamily="34" charset="0"/>
              </a:rPr>
              <a:t>Chevron</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Klassischer Chevron</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Aggressiver Chevron</a:t>
            </a:r>
          </a:p>
          <a:p>
            <a:pPr marL="857250" lvl="1" indent="-400050">
              <a:lnSpc>
                <a:spcPct val="150000"/>
              </a:lnSpc>
              <a:buClr>
                <a:srgbClr val="0070C0"/>
              </a:buClr>
              <a:buFont typeface="+mj-lt"/>
              <a:buAutoNum type="arabicPeriod"/>
            </a:pPr>
            <a:r>
              <a:rPr lang="de-DE" dirty="0" err="1">
                <a:solidFill>
                  <a:srgbClr val="0070C0"/>
                </a:solidFill>
                <a:latin typeface="Arial Black" panose="020B0A04020102020204" pitchFamily="34" charset="0"/>
              </a:rPr>
              <a:t>Asymetrischer</a:t>
            </a:r>
            <a:r>
              <a:rPr lang="de-DE" dirty="0">
                <a:solidFill>
                  <a:srgbClr val="0070C0"/>
                </a:solidFill>
                <a:latin typeface="Arial Black" panose="020B0A04020102020204" pitchFamily="34" charset="0"/>
              </a:rPr>
              <a:t> Chevron</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Anti-Elfen Chevron</a:t>
            </a:r>
          </a:p>
          <a:p>
            <a:pPr marL="857250" lvl="1" indent="-400050">
              <a:lnSpc>
                <a:spcPct val="150000"/>
              </a:lnSpc>
              <a:buClr>
                <a:srgbClr val="0070C0"/>
              </a:buClr>
              <a:buFont typeface="+mj-lt"/>
              <a:buAutoNum type="arabicPeriod"/>
            </a:pPr>
            <a:endParaRPr lang="de-DE" dirty="0">
              <a:solidFill>
                <a:srgbClr val="0070C0"/>
              </a:solidFill>
              <a:latin typeface="Arial Black" panose="020B0A04020102020204" pitchFamily="34" charset="0"/>
            </a:endParaRPr>
          </a:p>
        </p:txBody>
      </p:sp>
      <p:sp>
        <p:nvSpPr>
          <p:cNvPr id="25" name="Textfeld 24"/>
          <p:cNvSpPr txBox="1"/>
          <p:nvPr/>
        </p:nvSpPr>
        <p:spPr>
          <a:xfrm>
            <a:off x="7273636" y="1325460"/>
            <a:ext cx="3968680" cy="3000821"/>
          </a:xfrm>
          <a:prstGeom prst="rect">
            <a:avLst/>
          </a:prstGeom>
          <a:noFill/>
        </p:spPr>
        <p:txBody>
          <a:bodyPr wrap="square" rtlCol="0">
            <a:spAutoFit/>
          </a:bodyPr>
          <a:lstStyle/>
          <a:p>
            <a:pPr marL="342900" indent="-342900">
              <a:lnSpc>
                <a:spcPct val="150000"/>
              </a:lnSpc>
              <a:buClr>
                <a:srgbClr val="0070C0"/>
              </a:buClr>
              <a:buFont typeface="+mj-lt"/>
              <a:buAutoNum type="alphaLcPeriod" startAt="3"/>
            </a:pP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Semi-</a:t>
            </a: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Absolut </a:t>
            </a: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400050" indent="-400050">
              <a:lnSpc>
                <a:spcPct val="150000"/>
              </a:lnSpc>
              <a:buClr>
                <a:srgbClr val="0070C0"/>
              </a:buClr>
              <a:buFont typeface="+mj-lt"/>
              <a:buAutoNum type="alphaLcPeriod" startAt="3"/>
            </a:pPr>
            <a:r>
              <a:rPr lang="de-DE" dirty="0">
                <a:solidFill>
                  <a:schemeClr val="accent1">
                    <a:lumMod val="60000"/>
                    <a:lumOff val="40000"/>
                  </a:schemeClr>
                </a:solidFill>
                <a:latin typeface="Arial Black" panose="020B0A04020102020204" pitchFamily="34" charset="0"/>
              </a:rPr>
              <a:t>Sehr defensiv</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Anti-Foul</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Semi-Anti-Foul</a:t>
            </a:r>
          </a:p>
          <a:p>
            <a:pPr marL="400050" indent="-400050">
              <a:lnSpc>
                <a:spcPct val="150000"/>
              </a:lnSpc>
              <a:buClr>
                <a:srgbClr val="0070C0"/>
              </a:buClr>
              <a:buFont typeface="+mj-lt"/>
              <a:buAutoNum type="alphaLcPeriod" startAt="3"/>
            </a:pPr>
            <a:r>
              <a:rPr lang="de-DE" dirty="0">
                <a:solidFill>
                  <a:schemeClr val="accent1">
                    <a:lumMod val="60000"/>
                    <a:lumOff val="40000"/>
                  </a:schemeClr>
                </a:solidFill>
                <a:latin typeface="Arial Black" panose="020B0A04020102020204" pitchFamily="34" charset="0"/>
              </a:rPr>
              <a:t>Echsenmenschen</a:t>
            </a:r>
          </a:p>
        </p:txBody>
      </p:sp>
    </p:spTree>
    <p:extLst>
      <p:ext uri="{BB962C8B-B14F-4D97-AF65-F5344CB8AC3E}">
        <p14:creationId xmlns:p14="http://schemas.microsoft.com/office/powerpoint/2010/main" val="1063746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2" y="451875"/>
            <a:ext cx="3001669" cy="514480"/>
            <a:chOff x="3183730" y="473829"/>
            <a:chExt cx="3001669" cy="514480"/>
          </a:xfrm>
        </p:grpSpPr>
        <p:sp>
          <p:nvSpPr>
            <p:cNvPr id="12" name="Rechteck 11"/>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0" y="-522858"/>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9482504" y="-503157"/>
            <a:ext cx="60743" cy="1963883"/>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9594495" y="-69051"/>
            <a:ext cx="58767" cy="201204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Textfeld 1"/>
          <p:cNvSpPr txBox="1"/>
          <p:nvPr/>
        </p:nvSpPr>
        <p:spPr>
          <a:xfrm>
            <a:off x="2649530" y="255554"/>
            <a:ext cx="8946725"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b)1</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Klassischer Chevron</a:t>
            </a:r>
          </a:p>
        </p:txBody>
      </p:sp>
      <p:sp>
        <p:nvSpPr>
          <p:cNvPr id="21" name="Ellipse 20"/>
          <p:cNvSpPr/>
          <p:nvPr/>
        </p:nvSpPr>
        <p:spPr>
          <a:xfrm>
            <a:off x="3925781"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3344543" y="34283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5771941"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5190703"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7012991"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7632357"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6393625"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10111508"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10737101"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8244937"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8870530"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878743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2" y="451875"/>
            <a:ext cx="3001669" cy="514480"/>
            <a:chOff x="3183730" y="473829"/>
            <a:chExt cx="3001669" cy="514480"/>
          </a:xfrm>
        </p:grpSpPr>
        <p:sp>
          <p:nvSpPr>
            <p:cNvPr id="12" name="Rechteck 11"/>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0" y="-522858"/>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9657281" y="-494636"/>
            <a:ext cx="60746" cy="194683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9664193" y="-70787"/>
            <a:ext cx="58768" cy="2025043"/>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Textfeld 1"/>
          <p:cNvSpPr txBox="1"/>
          <p:nvPr/>
        </p:nvSpPr>
        <p:spPr>
          <a:xfrm>
            <a:off x="2649530" y="255554"/>
            <a:ext cx="8988288"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b)1</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Aggressiver Chevron</a:t>
            </a:r>
          </a:p>
        </p:txBody>
      </p:sp>
      <p:sp>
        <p:nvSpPr>
          <p:cNvPr id="21" name="Ellipse 20"/>
          <p:cNvSpPr/>
          <p:nvPr/>
        </p:nvSpPr>
        <p:spPr>
          <a:xfrm>
            <a:off x="3925781" y="229526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3344543" y="287594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5771941"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5190703"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7012991"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7632357"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6393625"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10117421" y="229526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10717933"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3" name="Ellipse 32"/>
          <p:cNvSpPr/>
          <p:nvPr/>
        </p:nvSpPr>
        <p:spPr>
          <a:xfrm>
            <a:off x="8244937"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8870530"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265998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74604" y="451878"/>
            <a:ext cx="3740721" cy="519241"/>
            <a:chOff x="3226592" y="473832"/>
            <a:chExt cx="3740721" cy="519241"/>
          </a:xfrm>
        </p:grpSpPr>
        <p:sp>
          <p:nvSpPr>
            <p:cNvPr id="12" name="Rechteck 11"/>
            <p:cNvSpPr/>
            <p:nvPr/>
          </p:nvSpPr>
          <p:spPr>
            <a:xfrm rot="5400000">
              <a:off x="5071632" y="-1364568"/>
              <a:ext cx="57281" cy="3734081"/>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5067569" y="-906672"/>
              <a:ext cx="58768" cy="3740721"/>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10550169" y="-404010"/>
            <a:ext cx="60746" cy="1765591"/>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10502129" y="9911"/>
            <a:ext cx="58769" cy="1863651"/>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Textfeld 1"/>
          <p:cNvSpPr txBox="1"/>
          <p:nvPr/>
        </p:nvSpPr>
        <p:spPr>
          <a:xfrm>
            <a:off x="2649530" y="255554"/>
            <a:ext cx="9350523"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b)3</a:t>
            </a:r>
            <a:r>
              <a:rPr lang="de-DE" sz="6000" dirty="0">
                <a:solidFill>
                  <a:srgbClr val="0070C0"/>
                </a:solidFill>
                <a:latin typeface="Underground" pitchFamily="2" charset="0"/>
              </a:rPr>
              <a:t> </a:t>
            </a:r>
            <a:r>
              <a:rPr lang="de-DE" sz="6000" dirty="0" err="1">
                <a:solidFill>
                  <a:srgbClr val="0070C0"/>
                </a:solidFill>
                <a:latin typeface="Underground NF" panose="02010703030304020202" pitchFamily="2" charset="0"/>
              </a:rPr>
              <a:t>Asymetrischer</a:t>
            </a:r>
            <a:r>
              <a:rPr lang="de-DE" sz="6000" dirty="0">
                <a:solidFill>
                  <a:srgbClr val="0070C0"/>
                </a:solidFill>
                <a:latin typeface="Underground NF" panose="02010703030304020202" pitchFamily="2" charset="0"/>
              </a:rPr>
              <a:t> Chevron</a:t>
            </a:r>
          </a:p>
        </p:txBody>
      </p:sp>
      <p:sp>
        <p:nvSpPr>
          <p:cNvPr id="21" name="Ellipse 20"/>
          <p:cNvSpPr/>
          <p:nvPr/>
        </p:nvSpPr>
        <p:spPr>
          <a:xfrm>
            <a:off x="8270291"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10701937"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650925"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7619791"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7038553"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941"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5190703"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3914566" y="284364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333328" y="3424319"/>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10111026"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36" name="Ellipse 35"/>
          <p:cNvSpPr/>
          <p:nvPr/>
        </p:nvSpPr>
        <p:spPr>
          <a:xfrm>
            <a:off x="8887597" y="180093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Tree>
    <p:extLst>
      <p:ext uri="{BB962C8B-B14F-4D97-AF65-F5344CB8AC3E}">
        <p14:creationId xmlns:p14="http://schemas.microsoft.com/office/powerpoint/2010/main" val="3954109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2" y="451875"/>
            <a:ext cx="1011808" cy="524007"/>
            <a:chOff x="3183730" y="473829"/>
            <a:chExt cx="1011808" cy="524007"/>
          </a:xfrm>
        </p:grpSpPr>
        <p:sp>
          <p:nvSpPr>
            <p:cNvPr id="12" name="Rechteck 11"/>
            <p:cNvSpPr/>
            <p:nvPr/>
          </p:nvSpPr>
          <p:spPr>
            <a:xfrm rot="5400000">
              <a:off x="3660992" y="-3433"/>
              <a:ext cx="57284" cy="1011808"/>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3" name="Rechteck 12"/>
            <p:cNvSpPr/>
            <p:nvPr/>
          </p:nvSpPr>
          <p:spPr>
            <a:xfrm rot="5400000">
              <a:off x="3679300" y="481598"/>
              <a:ext cx="58768" cy="973708"/>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9199350" y="-435616"/>
            <a:ext cx="57284" cy="1832265"/>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9202751" y="34509"/>
            <a:ext cx="50484" cy="1832268"/>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1" name="Rechteck 20"/>
          <p:cNvSpPr/>
          <p:nvPr/>
        </p:nvSpPr>
        <p:spPr>
          <a:xfrm rot="5400000">
            <a:off x="6743606" y="-172994"/>
            <a:ext cx="54897" cy="130941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Rechteck 23"/>
          <p:cNvSpPr/>
          <p:nvPr/>
        </p:nvSpPr>
        <p:spPr>
          <a:xfrm rot="5400000">
            <a:off x="6746865" y="297272"/>
            <a:ext cx="48379" cy="1309416"/>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extfeld 1"/>
          <p:cNvSpPr txBox="1"/>
          <p:nvPr/>
        </p:nvSpPr>
        <p:spPr>
          <a:xfrm>
            <a:off x="2649530" y="265945"/>
            <a:ext cx="8728515"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b)4</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Anti-Elfen-Chevron</a:t>
            </a:r>
          </a:p>
        </p:txBody>
      </p:sp>
      <p:sp>
        <p:nvSpPr>
          <p:cNvPr id="25" name="Ellipse 24"/>
          <p:cNvSpPr/>
          <p:nvPr/>
        </p:nvSpPr>
        <p:spPr>
          <a:xfrm>
            <a:off x="8877091"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8295853"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7012991"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7632357"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6393625"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5196937"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5822530"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3945941" y="28394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326575" y="2844835"/>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10730495" y="282869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10111129"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666570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400594" y="462300"/>
            <a:ext cx="3873044" cy="518520"/>
            <a:chOff x="3183730" y="473828"/>
            <a:chExt cx="3873044" cy="518520"/>
          </a:xfrm>
        </p:grpSpPr>
        <p:sp>
          <p:nvSpPr>
            <p:cNvPr id="12" name="Rechteck 11"/>
            <p:cNvSpPr/>
            <p:nvPr/>
          </p:nvSpPr>
          <p:spPr>
            <a:xfrm rot="5400000">
              <a:off x="5097392" y="-1439834"/>
              <a:ext cx="45719" cy="387304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5107898" y="-956526"/>
              <a:ext cx="62806" cy="383494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 name="Textfeld 1"/>
          <p:cNvSpPr txBox="1"/>
          <p:nvPr/>
        </p:nvSpPr>
        <p:spPr>
          <a:xfrm>
            <a:off x="2649531" y="276336"/>
            <a:ext cx="5754848" cy="1015663"/>
          </a:xfrm>
          <a:prstGeom prst="rect">
            <a:avLst/>
          </a:prstGeom>
          <a:noFill/>
        </p:spPr>
        <p:txBody>
          <a:bodyPr wrap="square" rtlCol="0">
            <a:spAutoFit/>
          </a:bodyPr>
          <a:lstStyle/>
          <a:p>
            <a:r>
              <a:rPr lang="de-DE" sz="6000" dirty="0">
                <a:solidFill>
                  <a:srgbClr val="0070C0"/>
                </a:solidFill>
                <a:latin typeface="Underground NF" panose="02010703030304020202" pitchFamily="2" charset="0"/>
              </a:rPr>
              <a:t>Aufstellungen</a:t>
            </a:r>
          </a:p>
        </p:txBody>
      </p:sp>
      <p:sp>
        <p:nvSpPr>
          <p:cNvPr id="24" name="Textfeld 23"/>
          <p:cNvSpPr txBox="1"/>
          <p:nvPr/>
        </p:nvSpPr>
        <p:spPr>
          <a:xfrm>
            <a:off x="3221829" y="1325460"/>
            <a:ext cx="3968680" cy="3831818"/>
          </a:xfrm>
          <a:prstGeom prst="rect">
            <a:avLst/>
          </a:prstGeom>
          <a:noFill/>
        </p:spPr>
        <p:txBody>
          <a:bodyPr wrap="square" rtlCol="0">
            <a:spAutoFit/>
          </a:bodyPr>
          <a:lstStyle/>
          <a:p>
            <a:pPr marL="342900" indent="-342900">
              <a:lnSpc>
                <a:spcPct val="150000"/>
              </a:lnSpc>
              <a:buClr>
                <a:srgbClr val="0070C0"/>
              </a:buClr>
              <a:buFont typeface="+mj-lt"/>
              <a:buAutoNum type="alphaLcPeriod"/>
            </a:pP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Klassischer </a:t>
            </a: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Langbogen</a:t>
            </a:r>
          </a:p>
          <a:p>
            <a:pPr marL="400050" indent="-400050">
              <a:lnSpc>
                <a:spcPct val="150000"/>
              </a:lnSpc>
              <a:buClr>
                <a:srgbClr val="0070C0"/>
              </a:buClr>
              <a:buFont typeface="+mj-lt"/>
              <a:buAutoNum type="alphaLcPeriod"/>
            </a:pPr>
            <a:r>
              <a:rPr lang="de-DE" dirty="0">
                <a:solidFill>
                  <a:schemeClr val="accent1">
                    <a:lumMod val="60000"/>
                    <a:lumOff val="40000"/>
                  </a:schemeClr>
                </a:solidFill>
                <a:latin typeface="Arial Black" panose="020B0A04020102020204" pitchFamily="34" charset="0"/>
              </a:rPr>
              <a:t>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Klassischer 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Aggressiver Chevron</a:t>
            </a:r>
          </a:p>
          <a:p>
            <a:pPr marL="857250" lvl="1" indent="-400050">
              <a:lnSpc>
                <a:spcPct val="150000"/>
              </a:lnSpc>
              <a:buClr>
                <a:srgbClr val="0070C0"/>
              </a:buClr>
              <a:buFont typeface="+mj-lt"/>
              <a:buAutoNum type="arabicPeriod"/>
            </a:pPr>
            <a:r>
              <a:rPr lang="de-DE" dirty="0" err="1">
                <a:solidFill>
                  <a:schemeClr val="accent1">
                    <a:lumMod val="60000"/>
                    <a:lumOff val="40000"/>
                  </a:schemeClr>
                </a:solidFill>
                <a:latin typeface="Arial Black" panose="020B0A04020102020204" pitchFamily="34" charset="0"/>
              </a:rPr>
              <a:t>Asymetrischer</a:t>
            </a:r>
            <a:r>
              <a:rPr lang="de-DE" dirty="0">
                <a:solidFill>
                  <a:schemeClr val="accent1">
                    <a:lumMod val="60000"/>
                    <a:lumOff val="40000"/>
                  </a:schemeClr>
                </a:solidFill>
                <a:latin typeface="Arial Black" panose="020B0A04020102020204" pitchFamily="34" charset="0"/>
              </a:rPr>
              <a:t> 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Anti-Elfen Chevron</a:t>
            </a:r>
          </a:p>
          <a:p>
            <a:pPr marL="857250" lvl="1" indent="-400050">
              <a:lnSpc>
                <a:spcPct val="150000"/>
              </a:lnSpc>
              <a:buClr>
                <a:srgbClr val="0070C0"/>
              </a:buClr>
              <a:buFont typeface="+mj-lt"/>
              <a:buAutoNum type="arabicPeriod"/>
            </a:pPr>
            <a:endParaRPr lang="de-DE" dirty="0">
              <a:solidFill>
                <a:srgbClr val="0070C0"/>
              </a:solidFill>
              <a:latin typeface="Arial Black" panose="020B0A04020102020204" pitchFamily="34" charset="0"/>
            </a:endParaRPr>
          </a:p>
        </p:txBody>
      </p:sp>
      <p:sp>
        <p:nvSpPr>
          <p:cNvPr id="25" name="Textfeld 24"/>
          <p:cNvSpPr txBox="1"/>
          <p:nvPr/>
        </p:nvSpPr>
        <p:spPr>
          <a:xfrm>
            <a:off x="7273636" y="1325460"/>
            <a:ext cx="3968680" cy="3000821"/>
          </a:xfrm>
          <a:prstGeom prst="rect">
            <a:avLst/>
          </a:prstGeom>
          <a:noFill/>
        </p:spPr>
        <p:txBody>
          <a:bodyPr wrap="square" rtlCol="0">
            <a:spAutoFit/>
          </a:bodyPr>
          <a:lstStyle/>
          <a:p>
            <a:pPr marL="342900" indent="-342900">
              <a:lnSpc>
                <a:spcPct val="150000"/>
              </a:lnSpc>
              <a:buClr>
                <a:srgbClr val="0070C0"/>
              </a:buClr>
              <a:buFont typeface="+mj-lt"/>
              <a:buAutoNum type="alphaLcPeriod" startAt="3"/>
            </a:pPr>
            <a:r>
              <a:rPr lang="de-DE" dirty="0" err="1">
                <a:solidFill>
                  <a:srgbClr val="0070C0"/>
                </a:solidFill>
                <a:latin typeface="Arial Black" panose="020B0A04020102020204" pitchFamily="34" charset="0"/>
              </a:rPr>
              <a:t>Asymetrisch</a:t>
            </a:r>
            <a:endParaRPr lang="de-DE" dirty="0">
              <a:solidFill>
                <a:srgbClr val="0070C0"/>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Semi-</a:t>
            </a:r>
            <a:r>
              <a:rPr lang="de-DE" dirty="0" err="1">
                <a:solidFill>
                  <a:srgbClr val="0070C0"/>
                </a:solidFill>
                <a:latin typeface="Arial Black" panose="020B0A04020102020204" pitchFamily="34" charset="0"/>
              </a:rPr>
              <a:t>asymetrisch</a:t>
            </a:r>
            <a:endParaRPr lang="de-DE" dirty="0">
              <a:solidFill>
                <a:srgbClr val="0070C0"/>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Absolut </a:t>
            </a:r>
            <a:r>
              <a:rPr lang="de-DE" dirty="0" err="1">
                <a:solidFill>
                  <a:srgbClr val="0070C0"/>
                </a:solidFill>
                <a:latin typeface="Arial Black" panose="020B0A04020102020204" pitchFamily="34" charset="0"/>
              </a:rPr>
              <a:t>asymetrisch</a:t>
            </a:r>
            <a:endParaRPr lang="de-DE" dirty="0">
              <a:solidFill>
                <a:srgbClr val="0070C0"/>
              </a:solidFill>
              <a:latin typeface="Arial Black" panose="020B0A04020102020204" pitchFamily="34" charset="0"/>
            </a:endParaRPr>
          </a:p>
          <a:p>
            <a:pPr marL="400050" indent="-400050">
              <a:lnSpc>
                <a:spcPct val="150000"/>
              </a:lnSpc>
              <a:buClr>
                <a:srgbClr val="0070C0"/>
              </a:buClr>
              <a:buFont typeface="+mj-lt"/>
              <a:buAutoNum type="alphaLcPeriod" startAt="3"/>
            </a:pPr>
            <a:r>
              <a:rPr lang="de-DE" dirty="0">
                <a:solidFill>
                  <a:schemeClr val="accent1">
                    <a:lumMod val="60000"/>
                    <a:lumOff val="40000"/>
                  </a:schemeClr>
                </a:solidFill>
                <a:latin typeface="Arial Black" panose="020B0A04020102020204" pitchFamily="34" charset="0"/>
              </a:rPr>
              <a:t>Sehr defensiv</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Anti-Foul</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Semi-Anti-Foul</a:t>
            </a:r>
          </a:p>
          <a:p>
            <a:pPr marL="400050" indent="-400050">
              <a:lnSpc>
                <a:spcPct val="150000"/>
              </a:lnSpc>
              <a:buClr>
                <a:srgbClr val="0070C0"/>
              </a:buClr>
              <a:buFont typeface="+mj-lt"/>
              <a:buAutoNum type="alphaLcPeriod" startAt="3"/>
            </a:pPr>
            <a:r>
              <a:rPr lang="de-DE" dirty="0">
                <a:solidFill>
                  <a:schemeClr val="accent1">
                    <a:lumMod val="60000"/>
                    <a:lumOff val="40000"/>
                  </a:schemeClr>
                </a:solidFill>
                <a:latin typeface="Arial Black" panose="020B0A04020102020204" pitchFamily="34" charset="0"/>
              </a:rPr>
              <a:t>Echsenmenschen</a:t>
            </a:r>
          </a:p>
        </p:txBody>
      </p:sp>
    </p:spTree>
    <p:extLst>
      <p:ext uri="{BB962C8B-B14F-4D97-AF65-F5344CB8AC3E}">
        <p14:creationId xmlns:p14="http://schemas.microsoft.com/office/powerpoint/2010/main" val="166732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5">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5">
                                            <p:txEl>
                                              <p:pRg st="4" end="4"/>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P spid="25"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207897" y="443222"/>
            <a:ext cx="768922" cy="533530"/>
            <a:chOff x="3183742" y="454779"/>
            <a:chExt cx="3001669" cy="533530"/>
          </a:xfrm>
        </p:grpSpPr>
        <p:sp>
          <p:nvSpPr>
            <p:cNvPr id="12" name="Rechteck 11"/>
            <p:cNvSpPr/>
            <p:nvPr/>
          </p:nvSpPr>
          <p:spPr>
            <a:xfrm rot="5400000">
              <a:off x="4655936" y="-101741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0" y="-522858"/>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7485501" y="-1086558"/>
            <a:ext cx="60746" cy="3113378"/>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7505541" y="-628371"/>
            <a:ext cx="58768" cy="3151481"/>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1" name="Ellipse 20"/>
          <p:cNvSpPr/>
          <p:nvPr/>
        </p:nvSpPr>
        <p:spPr>
          <a:xfrm>
            <a:off x="8270291"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650925"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8887597" y="180093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7" name="Ellipse 26"/>
          <p:cNvSpPr/>
          <p:nvPr/>
        </p:nvSpPr>
        <p:spPr>
          <a:xfrm>
            <a:off x="8886378" y="286218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8886378"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7039150" y="286218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7039150"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5190703" y="286218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5190703"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314855" y="286218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314855"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extfeld 1"/>
          <p:cNvSpPr txBox="1"/>
          <p:nvPr/>
        </p:nvSpPr>
        <p:spPr>
          <a:xfrm>
            <a:off x="2649530" y="255554"/>
            <a:ext cx="7637469"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c)1</a:t>
            </a:r>
            <a:r>
              <a:rPr lang="de-DE" sz="6000" dirty="0">
                <a:solidFill>
                  <a:srgbClr val="0070C0"/>
                </a:solidFill>
                <a:latin typeface="Underground" pitchFamily="2" charset="0"/>
              </a:rPr>
              <a:t> </a:t>
            </a:r>
            <a:r>
              <a:rPr lang="de-DE" sz="6000" dirty="0" err="1">
                <a:solidFill>
                  <a:srgbClr val="0070C0"/>
                </a:solidFill>
                <a:latin typeface="Underground NF" panose="02010703030304020202" pitchFamily="2" charset="0"/>
              </a:rPr>
              <a:t>Semi</a:t>
            </a:r>
            <a:r>
              <a:rPr lang="de-DE" sz="6000" dirty="0">
                <a:solidFill>
                  <a:srgbClr val="0070C0"/>
                </a:solidFill>
                <a:latin typeface="Underground NF" panose="02010703030304020202" pitchFamily="2" charset="0"/>
              </a:rPr>
              <a:t> </a:t>
            </a:r>
            <a:r>
              <a:rPr lang="de-DE" sz="6000" dirty="0" err="1">
                <a:solidFill>
                  <a:srgbClr val="0070C0"/>
                </a:solidFill>
                <a:latin typeface="Underground NF" panose="02010703030304020202" pitchFamily="2" charset="0"/>
              </a:rPr>
              <a:t>Asymetrisch</a:t>
            </a:r>
            <a:endParaRPr lang="de-DE" sz="6000" dirty="0">
              <a:solidFill>
                <a:srgbClr val="0070C0"/>
              </a:solidFill>
              <a:latin typeface="Underground NF" panose="02010703030304020202" pitchFamily="2" charset="0"/>
            </a:endParaRPr>
          </a:p>
        </p:txBody>
      </p:sp>
    </p:spTree>
    <p:extLst>
      <p:ext uri="{BB962C8B-B14F-4D97-AF65-F5344CB8AC3E}">
        <p14:creationId xmlns:p14="http://schemas.microsoft.com/office/powerpoint/2010/main" val="1832852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207896" y="300347"/>
            <a:ext cx="768922" cy="543055"/>
            <a:chOff x="3183740" y="445254"/>
            <a:chExt cx="3001669" cy="543055"/>
          </a:xfrm>
        </p:grpSpPr>
        <p:sp>
          <p:nvSpPr>
            <p:cNvPr id="12" name="Rechteck 11"/>
            <p:cNvSpPr/>
            <p:nvPr/>
          </p:nvSpPr>
          <p:spPr>
            <a:xfrm rot="5400000">
              <a:off x="4655934" y="-1026940"/>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0" y="-522858"/>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7485501" y="-1219908"/>
            <a:ext cx="60746" cy="3113378"/>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7505541" y="-761721"/>
            <a:ext cx="58768" cy="3151481"/>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301364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3"/>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1" name="Ellipse 20"/>
          <p:cNvSpPr/>
          <p:nvPr/>
        </p:nvSpPr>
        <p:spPr>
          <a:xfrm>
            <a:off x="8270291" y="345854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650925" y="346396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8887597" y="345828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7" name="Ellipse 26"/>
          <p:cNvSpPr/>
          <p:nvPr/>
        </p:nvSpPr>
        <p:spPr>
          <a:xfrm>
            <a:off x="8886378" y="451953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8886378" y="508492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7039150" y="451953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7039150" y="508492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5190703" y="451953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5190703" y="508492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314855" y="451953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314855" y="508492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extfeld 1"/>
          <p:cNvSpPr txBox="1"/>
          <p:nvPr/>
        </p:nvSpPr>
        <p:spPr>
          <a:xfrm>
            <a:off x="2649530" y="80640"/>
            <a:ext cx="7637469"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c)1</a:t>
            </a:r>
            <a:r>
              <a:rPr lang="de-DE" sz="6000" dirty="0">
                <a:solidFill>
                  <a:srgbClr val="0070C0"/>
                </a:solidFill>
                <a:latin typeface="Underground" pitchFamily="2" charset="0"/>
              </a:rPr>
              <a:t> </a:t>
            </a:r>
            <a:r>
              <a:rPr lang="de-DE" sz="6000" dirty="0" err="1">
                <a:solidFill>
                  <a:srgbClr val="0070C0"/>
                </a:solidFill>
                <a:latin typeface="Underground" pitchFamily="2" charset="0"/>
              </a:rPr>
              <a:t>Semi</a:t>
            </a:r>
            <a:r>
              <a:rPr lang="de-DE" sz="6000" dirty="0">
                <a:solidFill>
                  <a:srgbClr val="0070C0"/>
                </a:solidFill>
                <a:latin typeface="Underground" pitchFamily="2" charset="0"/>
              </a:rPr>
              <a:t> </a:t>
            </a:r>
            <a:r>
              <a:rPr lang="de-DE" sz="6000" dirty="0" err="1">
                <a:solidFill>
                  <a:srgbClr val="0070C0"/>
                </a:solidFill>
                <a:latin typeface="Underground" pitchFamily="2" charset="0"/>
              </a:rPr>
              <a:t>Asymetrisch</a:t>
            </a:r>
            <a:endParaRPr lang="de-DE" sz="6000" dirty="0">
              <a:solidFill>
                <a:srgbClr val="0070C0"/>
              </a:solidFill>
              <a:latin typeface="Underground" pitchFamily="2" charset="0"/>
            </a:endParaRPr>
          </a:p>
        </p:txBody>
      </p:sp>
      <p:pic>
        <p:nvPicPr>
          <p:cNvPr id="36" name="Grafik 35"/>
          <p:cNvPicPr>
            <a:picLocks noChangeAspect="1"/>
          </p:cNvPicPr>
          <p:nvPr/>
        </p:nvPicPr>
        <p:blipFill>
          <a:blip r:embed="rId3"/>
          <a:stretch>
            <a:fillRect/>
          </a:stretch>
        </p:blipFill>
        <p:spPr>
          <a:xfrm>
            <a:off x="2552464" y="51588"/>
            <a:ext cx="9283749" cy="3273775"/>
          </a:xfrm>
          <a:prstGeom prst="rect">
            <a:avLst/>
          </a:prstGeom>
          <a:solidFill>
            <a:schemeClr val="bg1">
              <a:lumMod val="65000"/>
            </a:schemeClr>
          </a:solidFill>
        </p:spPr>
      </p:pic>
      <p:cxnSp>
        <p:nvCxnSpPr>
          <p:cNvPr id="37" name="Gerader Verbinder 36"/>
          <p:cNvCxnSpPr>
            <a:cxnSpLocks/>
          </p:cNvCxnSpPr>
          <p:nvPr/>
        </p:nvCxnSpPr>
        <p:spPr>
          <a:xfrm>
            <a:off x="5039591" y="83496"/>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Gerader Verbinder 37"/>
          <p:cNvCxnSpPr>
            <a:cxnSpLocks/>
          </p:cNvCxnSpPr>
          <p:nvPr/>
        </p:nvCxnSpPr>
        <p:spPr>
          <a:xfrm>
            <a:off x="9358748" y="100813"/>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Ellipse 38"/>
          <p:cNvSpPr/>
          <p:nvPr/>
        </p:nvSpPr>
        <p:spPr>
          <a:xfrm>
            <a:off x="7650925" y="2869153"/>
            <a:ext cx="320040" cy="320040"/>
          </a:xfrm>
          <a:prstGeom prst="ellipse">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8270291" y="2869153"/>
            <a:ext cx="320040" cy="320040"/>
          </a:xfrm>
          <a:prstGeom prst="ellipse">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8889747" y="2877812"/>
            <a:ext cx="320040" cy="320040"/>
          </a:xfrm>
          <a:prstGeom prst="ellipse">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7039150" y="2878687"/>
            <a:ext cx="320040" cy="320040"/>
          </a:xfrm>
          <a:prstGeom prst="ellipse">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10117421" y="2877812"/>
            <a:ext cx="320040" cy="320040"/>
          </a:xfrm>
          <a:prstGeom prst="ellipse">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10740344" y="2869153"/>
            <a:ext cx="320040" cy="320040"/>
          </a:xfrm>
          <a:prstGeom prst="ellipse">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4570616" y="711174"/>
            <a:ext cx="320040" cy="320040"/>
          </a:xfrm>
          <a:prstGeom prst="ellipse">
            <a:avLst/>
          </a:prstGeom>
          <a:solidFill>
            <a:schemeClr val="bg1">
              <a:lumMod val="95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a:solidFill>
                  <a:schemeClr val="tx1"/>
                </a:solidFill>
              </a:rPr>
              <a:t>k</a:t>
            </a:r>
          </a:p>
        </p:txBody>
      </p:sp>
    </p:spTree>
    <p:extLst>
      <p:ext uri="{BB962C8B-B14F-4D97-AF65-F5344CB8AC3E}">
        <p14:creationId xmlns:p14="http://schemas.microsoft.com/office/powerpoint/2010/main" val="268794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4"/>
                                        </p:tgtEl>
                                      </p:cBhvr>
                                    </p:animEffect>
                                    <p:set>
                                      <p:cBhvr>
                                        <p:cTn id="10" dur="1" fill="hold">
                                          <p:stCondLst>
                                            <p:cond delay="499"/>
                                          </p:stCondLst>
                                        </p:cTn>
                                        <p:tgtEl>
                                          <p:spTgt spid="14"/>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2"/>
                                        </p:tgtEl>
                                      </p:cBhvr>
                                    </p:animEffect>
                                    <p:set>
                                      <p:cBhvr>
                                        <p:cTn id="16"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3" y="451875"/>
            <a:ext cx="1907158" cy="524006"/>
            <a:chOff x="3183730" y="473829"/>
            <a:chExt cx="3001669" cy="524006"/>
          </a:xfrm>
        </p:grpSpPr>
        <p:sp>
          <p:nvSpPr>
            <p:cNvPr id="12" name="Rechteck 11"/>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1" y="-513332"/>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9037427" y="-1007115"/>
            <a:ext cx="60743" cy="29718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9050322" y="-527495"/>
            <a:ext cx="68293" cy="293846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Textfeld 1"/>
          <p:cNvSpPr txBox="1"/>
          <p:nvPr/>
        </p:nvSpPr>
        <p:spPr>
          <a:xfrm>
            <a:off x="2649530" y="255554"/>
            <a:ext cx="8532820"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c)2</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Absolut </a:t>
            </a:r>
            <a:r>
              <a:rPr lang="de-DE" sz="6000" dirty="0" err="1">
                <a:solidFill>
                  <a:srgbClr val="0070C0"/>
                </a:solidFill>
                <a:latin typeface="Underground NF" panose="02010703030304020202" pitchFamily="2" charset="0"/>
              </a:rPr>
              <a:t>Asymetrisch</a:t>
            </a:r>
            <a:endParaRPr lang="de-DE" sz="6000" dirty="0">
              <a:solidFill>
                <a:srgbClr val="0070C0"/>
              </a:solidFill>
              <a:latin typeface="Underground NF" panose="02010703030304020202" pitchFamily="2" charset="0"/>
            </a:endParaRPr>
          </a:p>
        </p:txBody>
      </p:sp>
      <p:sp>
        <p:nvSpPr>
          <p:cNvPr id="24" name="Ellipse 23"/>
          <p:cNvSpPr/>
          <p:nvPr/>
        </p:nvSpPr>
        <p:spPr>
          <a:xfrm>
            <a:off x="5784266"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6403632"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5164900"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7581691"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7000453"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3901537"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527130" y="342757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5765862" y="3409375"/>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6385228"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5146496" y="3414794"/>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765862" y="28360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958521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400594" y="462300"/>
            <a:ext cx="3873044" cy="518520"/>
            <a:chOff x="3183730" y="473828"/>
            <a:chExt cx="3873044" cy="518520"/>
          </a:xfrm>
        </p:grpSpPr>
        <p:sp>
          <p:nvSpPr>
            <p:cNvPr id="12" name="Rechteck 11"/>
            <p:cNvSpPr/>
            <p:nvPr/>
          </p:nvSpPr>
          <p:spPr>
            <a:xfrm rot="5400000">
              <a:off x="5097392" y="-1439834"/>
              <a:ext cx="45719" cy="387304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5107898" y="-956526"/>
              <a:ext cx="62806" cy="383494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 name="Textfeld 1"/>
          <p:cNvSpPr txBox="1"/>
          <p:nvPr/>
        </p:nvSpPr>
        <p:spPr>
          <a:xfrm>
            <a:off x="2649531" y="265945"/>
            <a:ext cx="5754848" cy="1015663"/>
          </a:xfrm>
          <a:prstGeom prst="rect">
            <a:avLst/>
          </a:prstGeom>
          <a:noFill/>
        </p:spPr>
        <p:txBody>
          <a:bodyPr wrap="square" rtlCol="0">
            <a:spAutoFit/>
          </a:bodyPr>
          <a:lstStyle/>
          <a:p>
            <a:r>
              <a:rPr lang="de-DE" sz="6000" dirty="0">
                <a:solidFill>
                  <a:srgbClr val="0070C0"/>
                </a:solidFill>
                <a:latin typeface="Underground NF" panose="02010703030304020202" pitchFamily="2" charset="0"/>
              </a:rPr>
              <a:t>Aufstellungen</a:t>
            </a:r>
          </a:p>
        </p:txBody>
      </p:sp>
      <p:sp>
        <p:nvSpPr>
          <p:cNvPr id="24" name="Textfeld 23"/>
          <p:cNvSpPr txBox="1"/>
          <p:nvPr/>
        </p:nvSpPr>
        <p:spPr>
          <a:xfrm>
            <a:off x="3221829" y="1325460"/>
            <a:ext cx="3968680" cy="3831818"/>
          </a:xfrm>
          <a:prstGeom prst="rect">
            <a:avLst/>
          </a:prstGeom>
          <a:noFill/>
        </p:spPr>
        <p:txBody>
          <a:bodyPr wrap="square" rtlCol="0">
            <a:spAutoFit/>
          </a:bodyPr>
          <a:lstStyle/>
          <a:p>
            <a:pPr marL="342900" indent="-342900">
              <a:lnSpc>
                <a:spcPct val="150000"/>
              </a:lnSpc>
              <a:buClr>
                <a:srgbClr val="0070C0"/>
              </a:buClr>
              <a:buFont typeface="+mj-lt"/>
              <a:buAutoNum type="alphaLcPeriod"/>
            </a:pP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Klassischer </a:t>
            </a: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Langbogen</a:t>
            </a:r>
          </a:p>
          <a:p>
            <a:pPr marL="400050" indent="-400050">
              <a:lnSpc>
                <a:spcPct val="150000"/>
              </a:lnSpc>
              <a:buClr>
                <a:srgbClr val="0070C0"/>
              </a:buClr>
              <a:buFont typeface="+mj-lt"/>
              <a:buAutoNum type="alphaLcPeriod"/>
            </a:pPr>
            <a:r>
              <a:rPr lang="de-DE" dirty="0">
                <a:solidFill>
                  <a:schemeClr val="accent1">
                    <a:lumMod val="60000"/>
                    <a:lumOff val="40000"/>
                  </a:schemeClr>
                </a:solidFill>
                <a:latin typeface="Arial Black" panose="020B0A04020102020204" pitchFamily="34" charset="0"/>
              </a:rPr>
              <a:t>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Klassischer 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Aggressiver Chevron</a:t>
            </a:r>
          </a:p>
          <a:p>
            <a:pPr marL="857250" lvl="1" indent="-400050">
              <a:lnSpc>
                <a:spcPct val="150000"/>
              </a:lnSpc>
              <a:buClr>
                <a:srgbClr val="0070C0"/>
              </a:buClr>
              <a:buFont typeface="+mj-lt"/>
              <a:buAutoNum type="arabicPeriod"/>
            </a:pPr>
            <a:r>
              <a:rPr lang="de-DE" dirty="0" err="1">
                <a:solidFill>
                  <a:schemeClr val="accent1">
                    <a:lumMod val="60000"/>
                    <a:lumOff val="40000"/>
                  </a:schemeClr>
                </a:solidFill>
                <a:latin typeface="Arial Black" panose="020B0A04020102020204" pitchFamily="34" charset="0"/>
              </a:rPr>
              <a:t>Asymetrischer</a:t>
            </a:r>
            <a:r>
              <a:rPr lang="de-DE" dirty="0">
                <a:solidFill>
                  <a:schemeClr val="accent1">
                    <a:lumMod val="60000"/>
                    <a:lumOff val="40000"/>
                  </a:schemeClr>
                </a:solidFill>
                <a:latin typeface="Arial Black" panose="020B0A04020102020204" pitchFamily="34" charset="0"/>
              </a:rPr>
              <a:t> 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Anti-Elfen Chevron</a:t>
            </a:r>
          </a:p>
          <a:p>
            <a:pPr marL="857250" lvl="1" indent="-400050">
              <a:lnSpc>
                <a:spcPct val="150000"/>
              </a:lnSpc>
              <a:buClr>
                <a:srgbClr val="0070C0"/>
              </a:buClr>
              <a:buFont typeface="+mj-lt"/>
              <a:buAutoNum type="arabicPeriod"/>
            </a:pPr>
            <a:endParaRPr lang="de-DE" dirty="0">
              <a:solidFill>
                <a:srgbClr val="0070C0"/>
              </a:solidFill>
              <a:latin typeface="Arial Black" panose="020B0A04020102020204" pitchFamily="34" charset="0"/>
            </a:endParaRPr>
          </a:p>
        </p:txBody>
      </p:sp>
      <p:sp>
        <p:nvSpPr>
          <p:cNvPr id="25" name="Textfeld 24"/>
          <p:cNvSpPr txBox="1"/>
          <p:nvPr/>
        </p:nvSpPr>
        <p:spPr>
          <a:xfrm>
            <a:off x="7273636" y="1325460"/>
            <a:ext cx="3968680" cy="3000821"/>
          </a:xfrm>
          <a:prstGeom prst="rect">
            <a:avLst/>
          </a:prstGeom>
          <a:noFill/>
        </p:spPr>
        <p:txBody>
          <a:bodyPr wrap="square" rtlCol="0">
            <a:spAutoFit/>
          </a:bodyPr>
          <a:lstStyle/>
          <a:p>
            <a:pPr marL="342900" indent="-342900">
              <a:lnSpc>
                <a:spcPct val="150000"/>
              </a:lnSpc>
              <a:buClr>
                <a:srgbClr val="0070C0"/>
              </a:buClr>
              <a:buFont typeface="+mj-lt"/>
              <a:buAutoNum type="alphaLcPeriod" startAt="3"/>
            </a:pP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Semi-</a:t>
            </a: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Absolut </a:t>
            </a: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400050" indent="-400050">
              <a:lnSpc>
                <a:spcPct val="150000"/>
              </a:lnSpc>
              <a:buClr>
                <a:srgbClr val="0070C0"/>
              </a:buClr>
              <a:buFont typeface="+mj-lt"/>
              <a:buAutoNum type="alphaLcPeriod" startAt="3"/>
            </a:pPr>
            <a:r>
              <a:rPr lang="de-DE" dirty="0">
                <a:solidFill>
                  <a:srgbClr val="0070C0"/>
                </a:solidFill>
                <a:latin typeface="Arial Black" panose="020B0A04020102020204" pitchFamily="34" charset="0"/>
              </a:rPr>
              <a:t>Sehr defensiv</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Anti-Foul</a:t>
            </a:r>
          </a:p>
          <a:p>
            <a:pPr marL="857250" lvl="1" indent="-400050">
              <a:lnSpc>
                <a:spcPct val="150000"/>
              </a:lnSpc>
              <a:buClr>
                <a:srgbClr val="0070C0"/>
              </a:buClr>
              <a:buFont typeface="+mj-lt"/>
              <a:buAutoNum type="arabicPeriod"/>
            </a:pPr>
            <a:r>
              <a:rPr lang="de-DE" dirty="0">
                <a:solidFill>
                  <a:srgbClr val="0070C0"/>
                </a:solidFill>
                <a:latin typeface="Arial Black" panose="020B0A04020102020204" pitchFamily="34" charset="0"/>
              </a:rPr>
              <a:t>Semi-Anti-Foul</a:t>
            </a:r>
          </a:p>
          <a:p>
            <a:pPr marL="400050" indent="-400050">
              <a:lnSpc>
                <a:spcPct val="150000"/>
              </a:lnSpc>
              <a:buClr>
                <a:srgbClr val="0070C0"/>
              </a:buClr>
              <a:buFont typeface="+mj-lt"/>
              <a:buAutoNum type="alphaLcPeriod" startAt="3"/>
            </a:pPr>
            <a:r>
              <a:rPr lang="de-DE" dirty="0">
                <a:solidFill>
                  <a:schemeClr val="accent1">
                    <a:lumMod val="60000"/>
                    <a:lumOff val="40000"/>
                  </a:schemeClr>
                </a:solidFill>
                <a:latin typeface="Arial Black" panose="020B0A04020102020204" pitchFamily="34" charset="0"/>
              </a:rPr>
              <a:t>Echsenmenschen</a:t>
            </a:r>
          </a:p>
        </p:txBody>
      </p:sp>
    </p:spTree>
    <p:extLst>
      <p:ext uri="{BB962C8B-B14F-4D97-AF65-F5344CB8AC3E}">
        <p14:creationId xmlns:p14="http://schemas.microsoft.com/office/powerpoint/2010/main" val="2214282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5">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5">
                                            <p:txEl>
                                              <p:pRg st="4" end="4"/>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P spid="25"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3" y="451875"/>
            <a:ext cx="1026096" cy="524006"/>
            <a:chOff x="3183730" y="473829"/>
            <a:chExt cx="3001669" cy="524006"/>
          </a:xfrm>
        </p:grpSpPr>
        <p:sp>
          <p:nvSpPr>
            <p:cNvPr id="12" name="Rechteck 11"/>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29" y="-513332"/>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4" name="Rechteck 13"/>
          <p:cNvSpPr/>
          <p:nvPr/>
        </p:nvSpPr>
        <p:spPr>
          <a:xfrm rot="5400000">
            <a:off x="6511822" y="-3710"/>
            <a:ext cx="51653" cy="97407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echteck 14"/>
          <p:cNvSpPr/>
          <p:nvPr/>
        </p:nvSpPr>
        <p:spPr>
          <a:xfrm rot="5400000">
            <a:off x="6508265" y="459459"/>
            <a:ext cx="58768" cy="97407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Textfeld 1"/>
          <p:cNvSpPr txBox="1"/>
          <p:nvPr/>
        </p:nvSpPr>
        <p:spPr>
          <a:xfrm>
            <a:off x="2649530" y="255554"/>
            <a:ext cx="7637469"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d)1</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Anti-Foul</a:t>
            </a:r>
          </a:p>
        </p:txBody>
      </p:sp>
      <p:sp>
        <p:nvSpPr>
          <p:cNvPr id="24" name="Ellipse 23"/>
          <p:cNvSpPr/>
          <p:nvPr/>
        </p:nvSpPr>
        <p:spPr>
          <a:xfrm>
            <a:off x="7041566"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660932"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422200"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8858041" y="28341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177887" y="2847713"/>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7042212" y="283601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7041239" y="3421593"/>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2" name="Ellipse 31"/>
          <p:cNvSpPr/>
          <p:nvPr/>
        </p:nvSpPr>
        <p:spPr>
          <a:xfrm>
            <a:off x="5730569" y="3421593"/>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3" name="Ellipse 32"/>
          <p:cNvSpPr/>
          <p:nvPr/>
        </p:nvSpPr>
        <p:spPr>
          <a:xfrm>
            <a:off x="6417368" y="3421593"/>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4" name="Ellipse 33"/>
          <p:cNvSpPr/>
          <p:nvPr/>
        </p:nvSpPr>
        <p:spPr>
          <a:xfrm>
            <a:off x="8259069" y="3421593"/>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6" name="Ellipse 35"/>
          <p:cNvSpPr/>
          <p:nvPr/>
        </p:nvSpPr>
        <p:spPr>
          <a:xfrm>
            <a:off x="7660932" y="3420491"/>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7" name="Ellipse 36"/>
          <p:cNvSpPr/>
          <p:nvPr/>
        </p:nvSpPr>
        <p:spPr>
          <a:xfrm>
            <a:off x="7041239" y="3945468"/>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8" name="Ellipse 37"/>
          <p:cNvSpPr/>
          <p:nvPr/>
        </p:nvSpPr>
        <p:spPr>
          <a:xfrm>
            <a:off x="6417368" y="3945468"/>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9" name="Ellipse 38"/>
          <p:cNvSpPr/>
          <p:nvPr/>
        </p:nvSpPr>
        <p:spPr>
          <a:xfrm>
            <a:off x="7660932" y="3944366"/>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40" name="Ellipse 39"/>
          <p:cNvSpPr/>
          <p:nvPr/>
        </p:nvSpPr>
        <p:spPr>
          <a:xfrm>
            <a:off x="7041239" y="4469343"/>
            <a:ext cx="320040" cy="320040"/>
          </a:xfrm>
          <a:prstGeom prst="ellipse">
            <a:avLst/>
          </a:prstGeom>
          <a:pattFill prst="dkUpDiag">
            <a:fgClr>
              <a:srgbClr val="0070C0"/>
            </a:fgClr>
            <a:bgClr>
              <a:schemeClr val="accent1">
                <a:lumMod val="60000"/>
                <a:lumOff val="40000"/>
              </a:schemeClr>
            </a:bgClr>
          </a:patt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Tree>
    <p:extLst>
      <p:ext uri="{BB962C8B-B14F-4D97-AF65-F5344CB8AC3E}">
        <p14:creationId xmlns:p14="http://schemas.microsoft.com/office/powerpoint/2010/main" val="3957664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4531743" y="451875"/>
            <a:ext cx="721296" cy="519242"/>
            <a:chOff x="3183730" y="473829"/>
            <a:chExt cx="3001669" cy="519242"/>
          </a:xfrm>
        </p:grpSpPr>
        <p:sp>
          <p:nvSpPr>
            <p:cNvPr id="12" name="Rechteck 11"/>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0" y="-518095"/>
              <a:ext cx="58767" cy="2963566"/>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1" name="Gruppieren 20"/>
          <p:cNvGrpSpPr/>
          <p:nvPr/>
        </p:nvGrpSpPr>
        <p:grpSpPr>
          <a:xfrm>
            <a:off x="6255768" y="454684"/>
            <a:ext cx="721296" cy="519242"/>
            <a:chOff x="3183730" y="473829"/>
            <a:chExt cx="3001669" cy="519242"/>
          </a:xfrm>
        </p:grpSpPr>
        <p:sp>
          <p:nvSpPr>
            <p:cNvPr id="24" name="Rechteck 23"/>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Rechteck 24"/>
            <p:cNvSpPr/>
            <p:nvPr/>
          </p:nvSpPr>
          <p:spPr>
            <a:xfrm rot="5400000">
              <a:off x="4674230" y="-518095"/>
              <a:ext cx="58767" cy="2963566"/>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27" name="Gruppieren 26"/>
          <p:cNvGrpSpPr/>
          <p:nvPr/>
        </p:nvGrpSpPr>
        <p:grpSpPr>
          <a:xfrm>
            <a:off x="7698806" y="448872"/>
            <a:ext cx="721296" cy="528768"/>
            <a:chOff x="3183738" y="454779"/>
            <a:chExt cx="3001669" cy="528768"/>
          </a:xfrm>
        </p:grpSpPr>
        <p:sp>
          <p:nvSpPr>
            <p:cNvPr id="28" name="Rechteck 27"/>
            <p:cNvSpPr/>
            <p:nvPr/>
          </p:nvSpPr>
          <p:spPr>
            <a:xfrm rot="5400000">
              <a:off x="4655932" y="-101741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Rechteck 28"/>
            <p:cNvSpPr/>
            <p:nvPr/>
          </p:nvSpPr>
          <p:spPr>
            <a:xfrm rot="5400000">
              <a:off x="4674230" y="-527619"/>
              <a:ext cx="58767" cy="2963566"/>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30" name="Ellipse 29"/>
          <p:cNvSpPr/>
          <p:nvPr/>
        </p:nvSpPr>
        <p:spPr>
          <a:xfrm>
            <a:off x="7041566" y="1801191"/>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7660932"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6422200" y="1806610"/>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3308957" y="2853295"/>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5173282" y="284159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8873587" y="2853295"/>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10737912" y="284159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4528639" y="339168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8" name="Ellipse 37"/>
          <p:cNvSpPr/>
          <p:nvPr/>
        </p:nvSpPr>
        <p:spPr>
          <a:xfrm>
            <a:off x="3909273" y="3397107"/>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39" name="Ellipse 38"/>
          <p:cNvSpPr/>
          <p:nvPr/>
        </p:nvSpPr>
        <p:spPr>
          <a:xfrm>
            <a:off x="10135691" y="3386269"/>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40" name="Ellipse 39"/>
          <p:cNvSpPr/>
          <p:nvPr/>
        </p:nvSpPr>
        <p:spPr>
          <a:xfrm>
            <a:off x="9516325" y="339168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a:t>
            </a:r>
          </a:p>
        </p:txBody>
      </p:sp>
      <p:sp>
        <p:nvSpPr>
          <p:cNvPr id="2" name="Textfeld 1"/>
          <p:cNvSpPr txBox="1"/>
          <p:nvPr/>
        </p:nvSpPr>
        <p:spPr>
          <a:xfrm>
            <a:off x="2691094" y="245163"/>
            <a:ext cx="7637469"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d)2</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Semi-Anti-Foul</a:t>
            </a:r>
          </a:p>
        </p:txBody>
      </p:sp>
    </p:spTree>
    <p:extLst>
      <p:ext uri="{BB962C8B-B14F-4D97-AF65-F5344CB8AC3E}">
        <p14:creationId xmlns:p14="http://schemas.microsoft.com/office/powerpoint/2010/main" val="3800116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400594" y="462300"/>
            <a:ext cx="3873044" cy="518520"/>
            <a:chOff x="3183730" y="473828"/>
            <a:chExt cx="3873044" cy="518520"/>
          </a:xfrm>
        </p:grpSpPr>
        <p:sp>
          <p:nvSpPr>
            <p:cNvPr id="12" name="Rechteck 11"/>
            <p:cNvSpPr/>
            <p:nvPr/>
          </p:nvSpPr>
          <p:spPr>
            <a:xfrm rot="5400000">
              <a:off x="5097392" y="-1439834"/>
              <a:ext cx="45719" cy="3873044"/>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5107898" y="-956526"/>
              <a:ext cx="62806" cy="3834942"/>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 name="Textfeld 1"/>
          <p:cNvSpPr txBox="1"/>
          <p:nvPr/>
        </p:nvSpPr>
        <p:spPr>
          <a:xfrm>
            <a:off x="2649531" y="276336"/>
            <a:ext cx="5754848" cy="1015663"/>
          </a:xfrm>
          <a:prstGeom prst="rect">
            <a:avLst/>
          </a:prstGeom>
          <a:noFill/>
        </p:spPr>
        <p:txBody>
          <a:bodyPr wrap="square" rtlCol="0">
            <a:spAutoFit/>
          </a:bodyPr>
          <a:lstStyle/>
          <a:p>
            <a:r>
              <a:rPr lang="de-DE" sz="6000" dirty="0">
                <a:solidFill>
                  <a:srgbClr val="0070C0"/>
                </a:solidFill>
                <a:latin typeface="Underground NF" panose="02010703030304020202" pitchFamily="2" charset="0"/>
              </a:rPr>
              <a:t>Aufstellungen</a:t>
            </a:r>
          </a:p>
        </p:txBody>
      </p:sp>
      <p:sp>
        <p:nvSpPr>
          <p:cNvPr id="24" name="Textfeld 23"/>
          <p:cNvSpPr txBox="1"/>
          <p:nvPr/>
        </p:nvSpPr>
        <p:spPr>
          <a:xfrm>
            <a:off x="3221829" y="1325460"/>
            <a:ext cx="3968680" cy="3831818"/>
          </a:xfrm>
          <a:prstGeom prst="rect">
            <a:avLst/>
          </a:prstGeom>
          <a:noFill/>
        </p:spPr>
        <p:txBody>
          <a:bodyPr wrap="square" rtlCol="0">
            <a:spAutoFit/>
          </a:bodyPr>
          <a:lstStyle/>
          <a:p>
            <a:pPr marL="342900" indent="-342900">
              <a:lnSpc>
                <a:spcPct val="150000"/>
              </a:lnSpc>
              <a:buClr>
                <a:srgbClr val="0070C0"/>
              </a:buClr>
              <a:buFont typeface="+mj-lt"/>
              <a:buAutoNum type="alphaLcPeriod"/>
            </a:pP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Klassischer </a:t>
            </a:r>
            <a:r>
              <a:rPr lang="de-DE" dirty="0" err="1">
                <a:solidFill>
                  <a:schemeClr val="accent1">
                    <a:lumMod val="60000"/>
                    <a:lumOff val="40000"/>
                  </a:schemeClr>
                </a:solidFill>
                <a:latin typeface="Arial Black" panose="020B0A04020102020204" pitchFamily="34" charset="0"/>
              </a:rPr>
              <a:t>Spread</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Langbogen</a:t>
            </a:r>
          </a:p>
          <a:p>
            <a:pPr marL="400050" indent="-400050">
              <a:lnSpc>
                <a:spcPct val="150000"/>
              </a:lnSpc>
              <a:buClr>
                <a:srgbClr val="0070C0"/>
              </a:buClr>
              <a:buFont typeface="+mj-lt"/>
              <a:buAutoNum type="alphaLcPeriod"/>
            </a:pPr>
            <a:r>
              <a:rPr lang="de-DE" dirty="0">
                <a:solidFill>
                  <a:schemeClr val="accent1">
                    <a:lumMod val="60000"/>
                    <a:lumOff val="40000"/>
                  </a:schemeClr>
                </a:solidFill>
                <a:latin typeface="Arial Black" panose="020B0A04020102020204" pitchFamily="34" charset="0"/>
              </a:rPr>
              <a:t>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Klassischer 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Aggressiver Chevron</a:t>
            </a:r>
          </a:p>
          <a:p>
            <a:pPr marL="857250" lvl="1" indent="-400050">
              <a:lnSpc>
                <a:spcPct val="150000"/>
              </a:lnSpc>
              <a:buClr>
                <a:srgbClr val="0070C0"/>
              </a:buClr>
              <a:buFont typeface="+mj-lt"/>
              <a:buAutoNum type="arabicPeriod"/>
            </a:pPr>
            <a:r>
              <a:rPr lang="de-DE" dirty="0" err="1">
                <a:solidFill>
                  <a:schemeClr val="accent1">
                    <a:lumMod val="60000"/>
                    <a:lumOff val="40000"/>
                  </a:schemeClr>
                </a:solidFill>
                <a:latin typeface="Arial Black" panose="020B0A04020102020204" pitchFamily="34" charset="0"/>
              </a:rPr>
              <a:t>Asymetrischer</a:t>
            </a:r>
            <a:r>
              <a:rPr lang="de-DE" dirty="0">
                <a:solidFill>
                  <a:schemeClr val="accent1">
                    <a:lumMod val="60000"/>
                    <a:lumOff val="40000"/>
                  </a:schemeClr>
                </a:solidFill>
                <a:latin typeface="Arial Black" panose="020B0A04020102020204" pitchFamily="34" charset="0"/>
              </a:rPr>
              <a:t> Chevron</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Anti-Elfen Chevron</a:t>
            </a:r>
          </a:p>
          <a:p>
            <a:pPr marL="857250" lvl="1" indent="-400050">
              <a:lnSpc>
                <a:spcPct val="150000"/>
              </a:lnSpc>
              <a:buClr>
                <a:srgbClr val="0070C0"/>
              </a:buClr>
              <a:buFont typeface="+mj-lt"/>
              <a:buAutoNum type="arabicPeriod"/>
            </a:pPr>
            <a:endParaRPr lang="de-DE" dirty="0">
              <a:solidFill>
                <a:srgbClr val="0070C0"/>
              </a:solidFill>
              <a:latin typeface="Arial Black" panose="020B0A04020102020204" pitchFamily="34" charset="0"/>
            </a:endParaRPr>
          </a:p>
        </p:txBody>
      </p:sp>
      <p:sp>
        <p:nvSpPr>
          <p:cNvPr id="25" name="Textfeld 24"/>
          <p:cNvSpPr txBox="1"/>
          <p:nvPr/>
        </p:nvSpPr>
        <p:spPr>
          <a:xfrm>
            <a:off x="7273636" y="1325460"/>
            <a:ext cx="3968680" cy="3000821"/>
          </a:xfrm>
          <a:prstGeom prst="rect">
            <a:avLst/>
          </a:prstGeom>
          <a:noFill/>
        </p:spPr>
        <p:txBody>
          <a:bodyPr wrap="square" rtlCol="0">
            <a:spAutoFit/>
          </a:bodyPr>
          <a:lstStyle/>
          <a:p>
            <a:pPr marL="342900" indent="-342900">
              <a:lnSpc>
                <a:spcPct val="150000"/>
              </a:lnSpc>
              <a:buClr>
                <a:srgbClr val="0070C0"/>
              </a:buClr>
              <a:buFont typeface="+mj-lt"/>
              <a:buAutoNum type="alphaLcPeriod" startAt="3"/>
            </a:pP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Semi-</a:t>
            </a: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Absolut </a:t>
            </a:r>
            <a:r>
              <a:rPr lang="de-DE" dirty="0" err="1">
                <a:solidFill>
                  <a:schemeClr val="accent1">
                    <a:lumMod val="60000"/>
                    <a:lumOff val="40000"/>
                  </a:schemeClr>
                </a:solidFill>
                <a:latin typeface="Arial Black" panose="020B0A04020102020204" pitchFamily="34" charset="0"/>
              </a:rPr>
              <a:t>asymetrisch</a:t>
            </a:r>
            <a:endParaRPr lang="de-DE" dirty="0">
              <a:solidFill>
                <a:schemeClr val="accent1">
                  <a:lumMod val="60000"/>
                  <a:lumOff val="40000"/>
                </a:schemeClr>
              </a:solidFill>
              <a:latin typeface="Arial Black" panose="020B0A04020102020204" pitchFamily="34" charset="0"/>
            </a:endParaRPr>
          </a:p>
          <a:p>
            <a:pPr marL="400050" indent="-400050">
              <a:lnSpc>
                <a:spcPct val="150000"/>
              </a:lnSpc>
              <a:buClr>
                <a:srgbClr val="0070C0"/>
              </a:buClr>
              <a:buFont typeface="+mj-lt"/>
              <a:buAutoNum type="alphaLcPeriod" startAt="3"/>
            </a:pPr>
            <a:r>
              <a:rPr lang="de-DE" dirty="0">
                <a:solidFill>
                  <a:schemeClr val="accent1">
                    <a:lumMod val="60000"/>
                    <a:lumOff val="40000"/>
                  </a:schemeClr>
                </a:solidFill>
                <a:latin typeface="Arial Black" panose="020B0A04020102020204" pitchFamily="34" charset="0"/>
              </a:rPr>
              <a:t>Sehr defensiv</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Anti-Foul</a:t>
            </a:r>
          </a:p>
          <a:p>
            <a:pPr marL="857250" lvl="1" indent="-400050">
              <a:lnSpc>
                <a:spcPct val="150000"/>
              </a:lnSpc>
              <a:buClr>
                <a:srgbClr val="0070C0"/>
              </a:buClr>
              <a:buFont typeface="+mj-lt"/>
              <a:buAutoNum type="arabicPeriod"/>
            </a:pPr>
            <a:r>
              <a:rPr lang="de-DE" dirty="0">
                <a:solidFill>
                  <a:schemeClr val="accent1">
                    <a:lumMod val="60000"/>
                    <a:lumOff val="40000"/>
                  </a:schemeClr>
                </a:solidFill>
                <a:latin typeface="Arial Black" panose="020B0A04020102020204" pitchFamily="34" charset="0"/>
              </a:rPr>
              <a:t>Semi-Anti-Foul</a:t>
            </a:r>
          </a:p>
          <a:p>
            <a:pPr marL="400050" indent="-400050">
              <a:lnSpc>
                <a:spcPct val="150000"/>
              </a:lnSpc>
              <a:buClr>
                <a:srgbClr val="0070C0"/>
              </a:buClr>
              <a:buFont typeface="+mj-lt"/>
              <a:buAutoNum type="alphaLcPeriod" startAt="3"/>
            </a:pPr>
            <a:r>
              <a:rPr lang="de-DE" dirty="0">
                <a:solidFill>
                  <a:srgbClr val="0070C0"/>
                </a:solidFill>
                <a:latin typeface="Arial Black" panose="020B0A04020102020204" pitchFamily="34" charset="0"/>
              </a:rPr>
              <a:t>Echsenmenschen</a:t>
            </a:r>
          </a:p>
        </p:txBody>
      </p:sp>
    </p:spTree>
    <p:extLst>
      <p:ext uri="{BB962C8B-B14F-4D97-AF65-F5344CB8AC3E}">
        <p14:creationId xmlns:p14="http://schemas.microsoft.com/office/powerpoint/2010/main" val="4149909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xEl>
                                              <p:pRg st="0" end="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5">
                                            <p:txEl>
                                              <p:pRg st="1" end="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xEl>
                                              <p:pRg st="3" end="3"/>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5">
                                            <p:txEl>
                                              <p:pRg st="4" end="4"/>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p:bldP spid="25"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060372"/>
            <a:ext cx="12191999" cy="1797627"/>
          </a:xfrm>
          <a:prstGeom prst="rect">
            <a:avLst/>
          </a:prstGeom>
        </p:spPr>
      </p:pic>
      <p:sp>
        <p:nvSpPr>
          <p:cNvPr id="10" name="Rechteck 9"/>
          <p:cNvSpPr/>
          <p:nvPr/>
        </p:nvSpPr>
        <p:spPr>
          <a:xfrm>
            <a:off x="982766" y="1"/>
            <a:ext cx="4700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1699190" y="-1427"/>
            <a:ext cx="470019" cy="6858000"/>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513456" y="32857"/>
            <a:ext cx="1227145" cy="1323439"/>
          </a:xfrm>
          <a:prstGeom prst="rect">
            <a:avLst/>
          </a:prstGeom>
        </p:spPr>
        <p:txBody>
          <a:bodyPr wrap="square">
            <a:spAutoFit/>
          </a:bodyPr>
          <a:lstStyle/>
          <a:p>
            <a:pPr algn="ctr"/>
            <a:r>
              <a:rPr lang="de-DE" sz="8000" dirty="0">
                <a:ln w="28575">
                  <a:solidFill>
                    <a:schemeClr val="accent1">
                      <a:lumMod val="75000"/>
                    </a:schemeClr>
                  </a:solidFill>
                </a:ln>
                <a:solidFill>
                  <a:srgbClr val="FF0000"/>
                </a:solidFill>
                <a:latin typeface="Gutcruncher" panose="02000500000000000000" pitchFamily="2" charset="0"/>
              </a:rPr>
              <a:t>A</a:t>
            </a:r>
            <a:endParaRPr lang="de-DE" sz="8000" dirty="0"/>
          </a:p>
        </p:txBody>
      </p:sp>
      <p:sp>
        <p:nvSpPr>
          <p:cNvPr id="6" name="Rechteck 5"/>
          <p:cNvSpPr/>
          <p:nvPr/>
        </p:nvSpPr>
        <p:spPr>
          <a:xfrm>
            <a:off x="1338983" y="338782"/>
            <a:ext cx="1049641" cy="1323439"/>
          </a:xfrm>
          <a:prstGeom prst="rect">
            <a:avLst/>
          </a:prstGeom>
        </p:spPr>
        <p:txBody>
          <a:bodyPr wrap="square">
            <a:spAutoFit/>
          </a:bodyPr>
          <a:lstStyle/>
          <a:p>
            <a:pPr algn="ctr"/>
            <a:r>
              <a:rPr lang="de-DE" sz="8000" dirty="0">
                <a:ln w="28575">
                  <a:solidFill>
                    <a:srgbClr val="FF0000"/>
                  </a:solidFill>
                </a:ln>
                <a:solidFill>
                  <a:schemeClr val="accent1">
                    <a:lumMod val="75000"/>
                  </a:schemeClr>
                </a:solidFill>
                <a:latin typeface="Gutcruncher" panose="02000500000000000000" pitchFamily="2" charset="0"/>
              </a:rPr>
              <a:t>B</a:t>
            </a:r>
            <a:endParaRPr lang="de-DE" sz="8000" dirty="0">
              <a:ln w="28575">
                <a:solidFill>
                  <a:schemeClr val="tx1"/>
                </a:solidFill>
              </a:ln>
            </a:endParaRPr>
          </a:p>
        </p:txBody>
      </p:sp>
      <p:sp>
        <p:nvSpPr>
          <p:cNvPr id="7" name="Rechteck 6"/>
          <p:cNvSpPr/>
          <p:nvPr/>
        </p:nvSpPr>
        <p:spPr>
          <a:xfrm>
            <a:off x="689913" y="793011"/>
            <a:ext cx="1075566" cy="1323439"/>
          </a:xfrm>
          <a:prstGeom prst="rect">
            <a:avLst/>
          </a:prstGeom>
        </p:spPr>
        <p:txBody>
          <a:bodyPr wrap="square">
            <a:spAutoFit/>
          </a:bodyPr>
          <a:lstStyle/>
          <a:p>
            <a:pPr algn="ctr"/>
            <a:r>
              <a:rPr lang="de-DE" sz="8000" dirty="0">
                <a:ln w="19050">
                  <a:solidFill>
                    <a:schemeClr val="accent1">
                      <a:lumMod val="50000"/>
                    </a:schemeClr>
                  </a:solidFill>
                </a:ln>
                <a:solidFill>
                  <a:schemeClr val="bg1">
                    <a:lumMod val="95000"/>
                  </a:schemeClr>
                </a:solidFill>
                <a:latin typeface="Gutcruncher" panose="02000500000000000000" pitchFamily="2" charset="0"/>
              </a:rPr>
              <a:t>S</a:t>
            </a:r>
            <a:endParaRPr lang="de-DE" sz="8000" dirty="0">
              <a:ln w="19050">
                <a:solidFill>
                  <a:schemeClr val="accent1">
                    <a:lumMod val="50000"/>
                  </a:schemeClr>
                </a:solidFill>
              </a:ln>
              <a:solidFill>
                <a:schemeClr val="bg1">
                  <a:lumMod val="95000"/>
                </a:schemeClr>
              </a:solidFill>
            </a:endParaRPr>
          </a:p>
        </p:txBody>
      </p:sp>
      <p:grpSp>
        <p:nvGrpSpPr>
          <p:cNvPr id="3" name="Gruppieren 2"/>
          <p:cNvGrpSpPr/>
          <p:nvPr/>
        </p:nvGrpSpPr>
        <p:grpSpPr>
          <a:xfrm>
            <a:off x="3993580" y="457934"/>
            <a:ext cx="4359845" cy="514480"/>
            <a:chOff x="3183730" y="473829"/>
            <a:chExt cx="3001669" cy="514480"/>
          </a:xfrm>
        </p:grpSpPr>
        <p:sp>
          <p:nvSpPr>
            <p:cNvPr id="12" name="Rechteck 11"/>
            <p:cNvSpPr/>
            <p:nvPr/>
          </p:nvSpPr>
          <p:spPr>
            <a:xfrm rot="5400000">
              <a:off x="4655924" y="-998365"/>
              <a:ext cx="57281" cy="3001669"/>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p:cNvSpPr/>
            <p:nvPr/>
          </p:nvSpPr>
          <p:spPr>
            <a:xfrm rot="5400000">
              <a:off x="4674230" y="-522858"/>
              <a:ext cx="58767" cy="2963567"/>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23" name="Gruppieren 22"/>
          <p:cNvGrpSpPr/>
          <p:nvPr/>
        </p:nvGrpSpPr>
        <p:grpSpPr>
          <a:xfrm>
            <a:off x="2552464" y="1356296"/>
            <a:ext cx="9283749" cy="3594750"/>
            <a:chOff x="2552464" y="1356296"/>
            <a:chExt cx="9283749" cy="3594750"/>
          </a:xfrm>
        </p:grpSpPr>
        <p:grpSp>
          <p:nvGrpSpPr>
            <p:cNvPr id="19" name="Gruppieren 18"/>
            <p:cNvGrpSpPr/>
            <p:nvPr/>
          </p:nvGrpSpPr>
          <p:grpSpPr>
            <a:xfrm>
              <a:off x="2552464" y="1356296"/>
              <a:ext cx="9283749" cy="3577433"/>
              <a:chOff x="2552464" y="1356296"/>
              <a:chExt cx="9283749" cy="3577433"/>
            </a:xfrm>
            <a:solidFill>
              <a:schemeClr val="bg1">
                <a:lumMod val="65000"/>
              </a:schemeClr>
            </a:solidFill>
          </p:grpSpPr>
          <p:pic>
            <p:nvPicPr>
              <p:cNvPr id="5" name="Grafik 4"/>
              <p:cNvPicPr>
                <a:picLocks noChangeAspect="1"/>
              </p:cNvPicPr>
              <p:nvPr/>
            </p:nvPicPr>
            <p:blipFill>
              <a:blip r:embed="rId4"/>
              <a:stretch>
                <a:fillRect/>
              </a:stretch>
            </p:blipFill>
            <p:spPr>
              <a:xfrm>
                <a:off x="2552464" y="1659954"/>
                <a:ext cx="9283749" cy="3273775"/>
              </a:xfrm>
              <a:prstGeom prst="rect">
                <a:avLst/>
              </a:prstGeom>
              <a:grpFill/>
            </p:spPr>
          </p:pic>
          <p:sp>
            <p:nvSpPr>
              <p:cNvPr id="16" name="Textfeld 15"/>
              <p:cNvSpPr txBox="1"/>
              <p:nvPr/>
            </p:nvSpPr>
            <p:spPr>
              <a:xfrm>
                <a:off x="2552464" y="1356296"/>
                <a:ext cx="9283749" cy="369332"/>
              </a:xfrm>
              <a:prstGeom prst="rect">
                <a:avLst/>
              </a:prstGeom>
              <a:grpFill/>
            </p:spPr>
            <p:txBody>
              <a:bodyPr wrap="square" rtlCol="0">
                <a:spAutoFit/>
              </a:bodyPr>
              <a:lstStyle/>
              <a:p>
                <a:pPr algn="ctr"/>
                <a:r>
                  <a:rPr lang="de-DE" dirty="0"/>
                  <a:t>M i t </a:t>
                </a:r>
                <a:r>
                  <a:rPr lang="de-DE" dirty="0" err="1"/>
                  <a:t>t</a:t>
                </a:r>
                <a:r>
                  <a:rPr lang="de-DE" dirty="0"/>
                  <a:t> e l </a:t>
                </a:r>
                <a:r>
                  <a:rPr lang="de-DE" dirty="0" err="1"/>
                  <a:t>l</a:t>
                </a:r>
                <a:r>
                  <a:rPr lang="de-DE" dirty="0"/>
                  <a:t> i n i e  –  L i n e o f S c r i m </a:t>
                </a:r>
                <a:r>
                  <a:rPr lang="de-DE" dirty="0" err="1"/>
                  <a:t>m</a:t>
                </a:r>
                <a:r>
                  <a:rPr lang="de-DE" dirty="0"/>
                  <a:t> a g e</a:t>
                </a:r>
              </a:p>
            </p:txBody>
          </p:sp>
          <p:cxnSp>
            <p:nvCxnSpPr>
              <p:cNvPr id="18" name="Gerader Verbinder 17"/>
              <p:cNvCxnSpPr/>
              <p:nvPr/>
            </p:nvCxnSpPr>
            <p:spPr>
              <a:xfrm>
                <a:off x="2552464" y="1691864"/>
                <a:ext cx="9283749" cy="0"/>
              </a:xfrm>
              <a:prstGeom prst="line">
                <a:avLst/>
              </a:prstGeom>
              <a:grpFill/>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cxnSp>
          <p:nvCxnSpPr>
            <p:cNvPr id="22" name="Gerader Verbinder 21"/>
            <p:cNvCxnSpPr>
              <a:cxnSpLocks/>
            </p:cNvCxnSpPr>
            <p:nvPr/>
          </p:nvCxnSpPr>
          <p:spPr>
            <a:xfrm>
              <a:off x="5039591" y="1691862"/>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Gerader Verbinder 25"/>
            <p:cNvCxnSpPr>
              <a:cxnSpLocks/>
            </p:cNvCxnSpPr>
            <p:nvPr/>
          </p:nvCxnSpPr>
          <p:spPr>
            <a:xfrm>
              <a:off x="9358748" y="1709179"/>
              <a:ext cx="0" cy="3241867"/>
            </a:xfrm>
            <a:prstGeom prst="line">
              <a:avLst/>
            </a:prstGeom>
            <a:solidFill>
              <a:schemeClr val="bg1">
                <a:lumMod val="65000"/>
              </a:schemeClr>
            </a:solidFill>
            <a:ln w="57150">
              <a:solidFill>
                <a:schemeClr val="bg1">
                  <a:lumMod val="9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Textfeld 1"/>
          <p:cNvSpPr txBox="1"/>
          <p:nvPr/>
        </p:nvSpPr>
        <p:spPr>
          <a:xfrm>
            <a:off x="2649530" y="265945"/>
            <a:ext cx="7637469" cy="1015663"/>
          </a:xfrm>
          <a:prstGeom prst="rect">
            <a:avLst/>
          </a:prstGeom>
          <a:noFill/>
        </p:spPr>
        <p:txBody>
          <a:bodyPr wrap="square" rtlCol="0">
            <a:spAutoFit/>
          </a:bodyPr>
          <a:lstStyle/>
          <a:p>
            <a:r>
              <a:rPr lang="de-DE" sz="6000" dirty="0">
                <a:solidFill>
                  <a:srgbClr val="0070C0"/>
                </a:solidFill>
                <a:latin typeface="Tw Cen MT Condensed Extra Bold" panose="020B0803020202020204" pitchFamily="34" charset="0"/>
              </a:rPr>
              <a:t>e)</a:t>
            </a:r>
            <a:r>
              <a:rPr lang="de-DE" sz="6000" dirty="0">
                <a:solidFill>
                  <a:srgbClr val="0070C0"/>
                </a:solidFill>
                <a:latin typeface="Underground" pitchFamily="2" charset="0"/>
              </a:rPr>
              <a:t> </a:t>
            </a:r>
            <a:r>
              <a:rPr lang="de-DE" sz="6000" dirty="0">
                <a:solidFill>
                  <a:srgbClr val="0070C0"/>
                </a:solidFill>
                <a:latin typeface="Underground NF" panose="02010703030304020202" pitchFamily="2" charset="0"/>
              </a:rPr>
              <a:t>Echsenmenschen</a:t>
            </a:r>
          </a:p>
        </p:txBody>
      </p:sp>
      <p:sp>
        <p:nvSpPr>
          <p:cNvPr id="21" name="Ellipse 20"/>
          <p:cNvSpPr/>
          <p:nvPr/>
        </p:nvSpPr>
        <p:spPr>
          <a:xfrm>
            <a:off x="8887597" y="180093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4" name="Ellipse 23"/>
          <p:cNvSpPr/>
          <p:nvPr/>
        </p:nvSpPr>
        <p:spPr>
          <a:xfrm>
            <a:off x="5162128" y="180093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5" name="Ellipse 24"/>
          <p:cNvSpPr/>
          <p:nvPr/>
        </p:nvSpPr>
        <p:spPr>
          <a:xfrm>
            <a:off x="7001864" y="1800936"/>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7" name="Ellipse 26"/>
          <p:cNvSpPr/>
          <p:nvPr/>
        </p:nvSpPr>
        <p:spPr>
          <a:xfrm>
            <a:off x="8883319" y="285767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8" name="Ellipse 27"/>
          <p:cNvSpPr/>
          <p:nvPr/>
        </p:nvSpPr>
        <p:spPr>
          <a:xfrm>
            <a:off x="5157850" y="285767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29" name="Ellipse 28"/>
          <p:cNvSpPr/>
          <p:nvPr/>
        </p:nvSpPr>
        <p:spPr>
          <a:xfrm>
            <a:off x="6997586" y="285767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t>S</a:t>
            </a:r>
          </a:p>
        </p:txBody>
      </p:sp>
      <p:sp>
        <p:nvSpPr>
          <p:cNvPr id="30" name="Ellipse 29"/>
          <p:cNvSpPr/>
          <p:nvPr/>
        </p:nvSpPr>
        <p:spPr>
          <a:xfrm>
            <a:off x="3315968" y="3386062"/>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3315968" y="395144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10722677" y="3386062"/>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0722677" y="395144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997586" y="3951448"/>
            <a:ext cx="320040" cy="320040"/>
          </a:xfrm>
          <a:prstGeom prst="ellipse">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K</a:t>
            </a:r>
          </a:p>
        </p:txBody>
      </p:sp>
    </p:spTree>
    <p:extLst>
      <p:ext uri="{BB962C8B-B14F-4D97-AF65-F5344CB8AC3E}">
        <p14:creationId xmlns:p14="http://schemas.microsoft.com/office/powerpoint/2010/main" val="2242289591"/>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enutzerdefiniertes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1737</Words>
  <Application>Microsoft Office PowerPoint</Application>
  <PresentationFormat>Breitbild</PresentationFormat>
  <Paragraphs>286</Paragraphs>
  <Slides>20</Slides>
  <Notes>20</Notes>
  <HiddenSlides>0</HiddenSlides>
  <MMClips>0</MMClips>
  <ScaleCrop>false</ScaleCrop>
  <HeadingPairs>
    <vt:vector size="6" baseType="variant">
      <vt:variant>
        <vt:lpstr>Verwendete Schriftarten</vt:lpstr>
      </vt:variant>
      <vt:variant>
        <vt:i4>9</vt:i4>
      </vt:variant>
      <vt:variant>
        <vt:lpstr>Design</vt:lpstr>
      </vt:variant>
      <vt:variant>
        <vt:i4>2</vt:i4>
      </vt:variant>
      <vt:variant>
        <vt:lpstr>Folientitel</vt:lpstr>
      </vt:variant>
      <vt:variant>
        <vt:i4>20</vt:i4>
      </vt:variant>
    </vt:vector>
  </HeadingPairs>
  <TitlesOfParts>
    <vt:vector size="31" baseType="lpstr">
      <vt:lpstr>Arial</vt:lpstr>
      <vt:lpstr>Arial Black</vt:lpstr>
      <vt:lpstr>Calibri</vt:lpstr>
      <vt:lpstr>Calibri Light</vt:lpstr>
      <vt:lpstr>Gutcruncher</vt:lpstr>
      <vt:lpstr>Tw Cen MT Condensed Extra Bold</vt:lpstr>
      <vt:lpstr>Underground</vt:lpstr>
      <vt:lpstr>Underground NF</vt:lpstr>
      <vt:lpstr>Wide Latin</vt:lpstr>
      <vt:lpstr>Office</vt:lpstr>
      <vt:lpstr>Benutzerdefiniertes Design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Thorsten Wolters</dc:creator>
  <cp:lastModifiedBy>Thorsten Wolters</cp:lastModifiedBy>
  <cp:revision>82</cp:revision>
  <dcterms:created xsi:type="dcterms:W3CDTF">2017-02-09T20:21:29Z</dcterms:created>
  <dcterms:modified xsi:type="dcterms:W3CDTF">2017-02-19T00:55:15Z</dcterms:modified>
</cp:coreProperties>
</file>